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59" r:id="rId5"/>
    <p:sldId id="260" r:id="rId6"/>
    <p:sldId id="282" r:id="rId7"/>
    <p:sldId id="281" r:id="rId8"/>
    <p:sldId id="261" r:id="rId9"/>
    <p:sldId id="262" r:id="rId10"/>
    <p:sldId id="263" r:id="rId11"/>
    <p:sldId id="264" r:id="rId12"/>
    <p:sldId id="265" r:id="rId13"/>
    <p:sldId id="266" r:id="rId14"/>
    <p:sldId id="267" r:id="rId15"/>
    <p:sldId id="283" r:id="rId16"/>
    <p:sldId id="288" r:id="rId17"/>
    <p:sldId id="268" r:id="rId18"/>
    <p:sldId id="284" r:id="rId19"/>
    <p:sldId id="289" r:id="rId20"/>
    <p:sldId id="290" r:id="rId21"/>
    <p:sldId id="269" r:id="rId22"/>
    <p:sldId id="270" r:id="rId23"/>
    <p:sldId id="271" r:id="rId24"/>
    <p:sldId id="293" r:id="rId25"/>
    <p:sldId id="325" r:id="rId26"/>
    <p:sldId id="294" r:id="rId27"/>
    <p:sldId id="292" r:id="rId28"/>
    <p:sldId id="295" r:id="rId29"/>
    <p:sldId id="326" r:id="rId30"/>
    <p:sldId id="296" r:id="rId31"/>
    <p:sldId id="272" r:id="rId32"/>
    <p:sldId id="273" r:id="rId33"/>
    <p:sldId id="285" r:id="rId34"/>
    <p:sldId id="274" r:id="rId35"/>
    <p:sldId id="291" r:id="rId36"/>
    <p:sldId id="275" r:id="rId37"/>
    <p:sldId id="276" r:id="rId38"/>
    <p:sldId id="277" r:id="rId39"/>
    <p:sldId id="278" r:id="rId40"/>
    <p:sldId id="280" r:id="rId41"/>
    <p:sldId id="299"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2" r:id="rId63"/>
    <p:sldId id="324" r:id="rId64"/>
    <p:sldId id="323" r:id="rId65"/>
  </p:sldIdLst>
  <p:sldSz cx="9144000" cy="6858000" type="screen4x3"/>
  <p:notesSz cx="6858000" cy="91995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4" autoAdjust="0"/>
    <p:restoredTop sz="94660"/>
  </p:normalViewPr>
  <p:slideViewPr>
    <p:cSldViewPr>
      <p:cViewPr>
        <p:scale>
          <a:sx n="91" d="100"/>
          <a:sy n="91" d="100"/>
        </p:scale>
        <p:origin x="-147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97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9978"/>
          </a:xfrm>
          <a:prstGeom prst="rect">
            <a:avLst/>
          </a:prstGeom>
        </p:spPr>
        <p:txBody>
          <a:bodyPr vert="horz" lIns="91440" tIns="45720" rIns="91440" bIns="45720" rtlCol="0"/>
          <a:lstStyle>
            <a:lvl1pPr algn="r">
              <a:defRPr sz="1200"/>
            </a:lvl1pPr>
          </a:lstStyle>
          <a:p>
            <a:fld id="{7AD9E8EB-54B3-4427-AA4F-983F5185C210}" type="datetimeFigureOut">
              <a:rPr lang="en-US" smtClean="0"/>
              <a:t>9/11/2015</a:t>
            </a:fld>
            <a:endParaRPr lang="en-US"/>
          </a:p>
        </p:txBody>
      </p:sp>
      <p:sp>
        <p:nvSpPr>
          <p:cNvPr id="4" name="Footer Placeholder 3"/>
          <p:cNvSpPr>
            <a:spLocks noGrp="1"/>
          </p:cNvSpPr>
          <p:nvPr>
            <p:ph type="ftr" sz="quarter" idx="2"/>
          </p:nvPr>
        </p:nvSpPr>
        <p:spPr>
          <a:xfrm>
            <a:off x="0" y="8737988"/>
            <a:ext cx="2971800" cy="45997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37988"/>
            <a:ext cx="2971800" cy="459978"/>
          </a:xfrm>
          <a:prstGeom prst="rect">
            <a:avLst/>
          </a:prstGeom>
        </p:spPr>
        <p:txBody>
          <a:bodyPr vert="horz" lIns="91440" tIns="45720" rIns="91440" bIns="45720" rtlCol="0" anchor="b"/>
          <a:lstStyle>
            <a:lvl1pPr algn="r">
              <a:defRPr sz="1200"/>
            </a:lvl1pPr>
          </a:lstStyle>
          <a:p>
            <a:fld id="{E1B0C9B5-B8BB-45D7-B620-C5633919FBD3}" type="slidenum">
              <a:rPr lang="en-US" smtClean="0"/>
              <a:t>‹#›</a:t>
            </a:fld>
            <a:endParaRPr lang="en-US"/>
          </a:p>
        </p:txBody>
      </p:sp>
    </p:spTree>
    <p:extLst>
      <p:ext uri="{BB962C8B-B14F-4D97-AF65-F5344CB8AC3E}">
        <p14:creationId xmlns:p14="http://schemas.microsoft.com/office/powerpoint/2010/main" val="205432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97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9978"/>
          </a:xfrm>
          <a:prstGeom prst="rect">
            <a:avLst/>
          </a:prstGeom>
        </p:spPr>
        <p:txBody>
          <a:bodyPr vert="horz" lIns="91440" tIns="45720" rIns="91440" bIns="45720" rtlCol="0"/>
          <a:lstStyle>
            <a:lvl1pPr algn="r">
              <a:defRPr sz="1200"/>
            </a:lvl1pPr>
          </a:lstStyle>
          <a:p>
            <a:fld id="{67853A8D-935C-4D64-B976-71E574FD40FF}" type="datetimeFigureOut">
              <a:rPr lang="en-US" smtClean="0"/>
              <a:t>9/11/2015</a:t>
            </a:fld>
            <a:endParaRPr lang="en-US"/>
          </a:p>
        </p:txBody>
      </p:sp>
      <p:sp>
        <p:nvSpPr>
          <p:cNvPr id="4" name="Slide Image Placeholder 3"/>
          <p:cNvSpPr>
            <a:spLocks noGrp="1" noRot="1" noChangeAspect="1"/>
          </p:cNvSpPr>
          <p:nvPr>
            <p:ph type="sldImg" idx="2"/>
          </p:nvPr>
        </p:nvSpPr>
        <p:spPr>
          <a:xfrm>
            <a:off x="1130300" y="690563"/>
            <a:ext cx="4597400" cy="34496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69793"/>
            <a:ext cx="5486400" cy="413980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37988"/>
            <a:ext cx="2971800" cy="45997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37988"/>
            <a:ext cx="2971800" cy="459978"/>
          </a:xfrm>
          <a:prstGeom prst="rect">
            <a:avLst/>
          </a:prstGeom>
        </p:spPr>
        <p:txBody>
          <a:bodyPr vert="horz" lIns="91440" tIns="45720" rIns="91440" bIns="45720" rtlCol="0" anchor="b"/>
          <a:lstStyle>
            <a:lvl1pPr algn="r">
              <a:defRPr sz="1200"/>
            </a:lvl1pPr>
          </a:lstStyle>
          <a:p>
            <a:fld id="{37B3C5FD-BCD3-473A-BD7A-76B30860F37C}" type="slidenum">
              <a:rPr lang="en-US" smtClean="0"/>
              <a:t>‹#›</a:t>
            </a:fld>
            <a:endParaRPr lang="en-US"/>
          </a:p>
        </p:txBody>
      </p:sp>
    </p:spTree>
    <p:extLst>
      <p:ext uri="{BB962C8B-B14F-4D97-AF65-F5344CB8AC3E}">
        <p14:creationId xmlns:p14="http://schemas.microsoft.com/office/powerpoint/2010/main" val="2025746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3C5FD-BCD3-473A-BD7A-76B30860F37C}" type="slidenum">
              <a:rPr lang="en-US" smtClean="0"/>
              <a:t>2</a:t>
            </a:fld>
            <a:endParaRPr lang="en-US"/>
          </a:p>
        </p:txBody>
      </p:sp>
    </p:spTree>
    <p:extLst>
      <p:ext uri="{BB962C8B-B14F-4D97-AF65-F5344CB8AC3E}">
        <p14:creationId xmlns:p14="http://schemas.microsoft.com/office/powerpoint/2010/main" val="1537714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49</a:t>
            </a:fld>
            <a:endParaRPr lang="en-US"/>
          </a:p>
        </p:txBody>
      </p:sp>
    </p:spTree>
    <p:extLst>
      <p:ext uri="{BB962C8B-B14F-4D97-AF65-F5344CB8AC3E}">
        <p14:creationId xmlns:p14="http://schemas.microsoft.com/office/powerpoint/2010/main" val="35882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50</a:t>
            </a:fld>
            <a:endParaRPr lang="en-US"/>
          </a:p>
        </p:txBody>
      </p:sp>
    </p:spTree>
    <p:extLst>
      <p:ext uri="{BB962C8B-B14F-4D97-AF65-F5344CB8AC3E}">
        <p14:creationId xmlns:p14="http://schemas.microsoft.com/office/powerpoint/2010/main" val="3059778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51</a:t>
            </a:fld>
            <a:endParaRPr lang="en-US"/>
          </a:p>
        </p:txBody>
      </p:sp>
    </p:spTree>
    <p:extLst>
      <p:ext uri="{BB962C8B-B14F-4D97-AF65-F5344CB8AC3E}">
        <p14:creationId xmlns:p14="http://schemas.microsoft.com/office/powerpoint/2010/main" val="4268979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52</a:t>
            </a:fld>
            <a:endParaRPr lang="en-US"/>
          </a:p>
        </p:txBody>
      </p:sp>
    </p:spTree>
    <p:extLst>
      <p:ext uri="{BB962C8B-B14F-4D97-AF65-F5344CB8AC3E}">
        <p14:creationId xmlns:p14="http://schemas.microsoft.com/office/powerpoint/2010/main" val="742789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53</a:t>
            </a:fld>
            <a:endParaRPr lang="en-US"/>
          </a:p>
        </p:txBody>
      </p:sp>
    </p:spTree>
    <p:extLst>
      <p:ext uri="{BB962C8B-B14F-4D97-AF65-F5344CB8AC3E}">
        <p14:creationId xmlns:p14="http://schemas.microsoft.com/office/powerpoint/2010/main" val="42309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54</a:t>
            </a:fld>
            <a:endParaRPr lang="en-US"/>
          </a:p>
        </p:txBody>
      </p:sp>
    </p:spTree>
    <p:extLst>
      <p:ext uri="{BB962C8B-B14F-4D97-AF65-F5344CB8AC3E}">
        <p14:creationId xmlns:p14="http://schemas.microsoft.com/office/powerpoint/2010/main" val="2711063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55</a:t>
            </a:fld>
            <a:endParaRPr lang="en-US"/>
          </a:p>
        </p:txBody>
      </p:sp>
    </p:spTree>
    <p:extLst>
      <p:ext uri="{BB962C8B-B14F-4D97-AF65-F5344CB8AC3E}">
        <p14:creationId xmlns:p14="http://schemas.microsoft.com/office/powerpoint/2010/main" val="332819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56</a:t>
            </a:fld>
            <a:endParaRPr lang="en-US"/>
          </a:p>
        </p:txBody>
      </p:sp>
    </p:spTree>
    <p:extLst>
      <p:ext uri="{BB962C8B-B14F-4D97-AF65-F5344CB8AC3E}">
        <p14:creationId xmlns:p14="http://schemas.microsoft.com/office/powerpoint/2010/main" val="2279199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57</a:t>
            </a:fld>
            <a:endParaRPr lang="en-US"/>
          </a:p>
        </p:txBody>
      </p:sp>
    </p:spTree>
    <p:extLst>
      <p:ext uri="{BB962C8B-B14F-4D97-AF65-F5344CB8AC3E}">
        <p14:creationId xmlns:p14="http://schemas.microsoft.com/office/powerpoint/2010/main" val="245980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58</a:t>
            </a:fld>
            <a:endParaRPr lang="en-US"/>
          </a:p>
        </p:txBody>
      </p:sp>
    </p:spTree>
    <p:extLst>
      <p:ext uri="{BB962C8B-B14F-4D97-AF65-F5344CB8AC3E}">
        <p14:creationId xmlns:p14="http://schemas.microsoft.com/office/powerpoint/2010/main" val="116766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3C5FD-BCD3-473A-BD7A-76B30860F37C}" type="slidenum">
              <a:rPr lang="en-US" smtClean="0"/>
              <a:t>41</a:t>
            </a:fld>
            <a:endParaRPr lang="en-US"/>
          </a:p>
        </p:txBody>
      </p:sp>
    </p:spTree>
    <p:extLst>
      <p:ext uri="{BB962C8B-B14F-4D97-AF65-F5344CB8AC3E}">
        <p14:creationId xmlns:p14="http://schemas.microsoft.com/office/powerpoint/2010/main" val="153771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59</a:t>
            </a:fld>
            <a:endParaRPr lang="en-US"/>
          </a:p>
        </p:txBody>
      </p:sp>
    </p:spTree>
    <p:extLst>
      <p:ext uri="{BB962C8B-B14F-4D97-AF65-F5344CB8AC3E}">
        <p14:creationId xmlns:p14="http://schemas.microsoft.com/office/powerpoint/2010/main" val="4068182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60</a:t>
            </a:fld>
            <a:endParaRPr lang="en-US"/>
          </a:p>
        </p:txBody>
      </p:sp>
    </p:spTree>
    <p:extLst>
      <p:ext uri="{BB962C8B-B14F-4D97-AF65-F5344CB8AC3E}">
        <p14:creationId xmlns:p14="http://schemas.microsoft.com/office/powerpoint/2010/main" val="207964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61</a:t>
            </a:fld>
            <a:endParaRPr lang="en-US"/>
          </a:p>
        </p:txBody>
      </p:sp>
    </p:spTree>
    <p:extLst>
      <p:ext uri="{BB962C8B-B14F-4D97-AF65-F5344CB8AC3E}">
        <p14:creationId xmlns:p14="http://schemas.microsoft.com/office/powerpoint/2010/main" val="563600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62</a:t>
            </a:fld>
            <a:endParaRPr lang="en-US"/>
          </a:p>
        </p:txBody>
      </p:sp>
    </p:spTree>
    <p:extLst>
      <p:ext uri="{BB962C8B-B14F-4D97-AF65-F5344CB8AC3E}">
        <p14:creationId xmlns:p14="http://schemas.microsoft.com/office/powerpoint/2010/main" val="54320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3C5FD-BCD3-473A-BD7A-76B30860F37C}" type="slidenum">
              <a:rPr lang="en-US" smtClean="0"/>
              <a:t>42</a:t>
            </a:fld>
            <a:endParaRPr lang="en-US"/>
          </a:p>
        </p:txBody>
      </p:sp>
    </p:spTree>
    <p:extLst>
      <p:ext uri="{BB962C8B-B14F-4D97-AF65-F5344CB8AC3E}">
        <p14:creationId xmlns:p14="http://schemas.microsoft.com/office/powerpoint/2010/main" val="4195660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43</a:t>
            </a:fld>
            <a:endParaRPr lang="en-US"/>
          </a:p>
        </p:txBody>
      </p:sp>
    </p:spTree>
    <p:extLst>
      <p:ext uri="{BB962C8B-B14F-4D97-AF65-F5344CB8AC3E}">
        <p14:creationId xmlns:p14="http://schemas.microsoft.com/office/powerpoint/2010/main" val="321857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44</a:t>
            </a:fld>
            <a:endParaRPr lang="en-US"/>
          </a:p>
        </p:txBody>
      </p:sp>
    </p:spTree>
    <p:extLst>
      <p:ext uri="{BB962C8B-B14F-4D97-AF65-F5344CB8AC3E}">
        <p14:creationId xmlns:p14="http://schemas.microsoft.com/office/powerpoint/2010/main" val="2988163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45</a:t>
            </a:fld>
            <a:endParaRPr lang="en-US"/>
          </a:p>
        </p:txBody>
      </p:sp>
    </p:spTree>
    <p:extLst>
      <p:ext uri="{BB962C8B-B14F-4D97-AF65-F5344CB8AC3E}">
        <p14:creationId xmlns:p14="http://schemas.microsoft.com/office/powerpoint/2010/main" val="237702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46</a:t>
            </a:fld>
            <a:endParaRPr lang="en-US"/>
          </a:p>
        </p:txBody>
      </p:sp>
    </p:spTree>
    <p:extLst>
      <p:ext uri="{BB962C8B-B14F-4D97-AF65-F5344CB8AC3E}">
        <p14:creationId xmlns:p14="http://schemas.microsoft.com/office/powerpoint/2010/main" val="87736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47</a:t>
            </a:fld>
            <a:endParaRPr lang="en-US"/>
          </a:p>
        </p:txBody>
      </p:sp>
    </p:spTree>
    <p:extLst>
      <p:ext uri="{BB962C8B-B14F-4D97-AF65-F5344CB8AC3E}">
        <p14:creationId xmlns:p14="http://schemas.microsoft.com/office/powerpoint/2010/main" val="390263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3C5FD-BCD3-473A-BD7A-76B30860F37C}" type="slidenum">
              <a:rPr lang="en-US" smtClean="0"/>
              <a:t>48</a:t>
            </a:fld>
            <a:endParaRPr lang="en-US"/>
          </a:p>
        </p:txBody>
      </p:sp>
    </p:spTree>
    <p:extLst>
      <p:ext uri="{BB962C8B-B14F-4D97-AF65-F5344CB8AC3E}">
        <p14:creationId xmlns:p14="http://schemas.microsoft.com/office/powerpoint/2010/main" val="142259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6BBC05-4413-4A5E-9A26-79BC1D7471DE}" type="datetime1">
              <a:rPr lang="en-US" smtClean="0"/>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39013197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7A2BE9-5A37-41C6-8361-F7293E6BEC43}" type="datetime1">
              <a:rPr lang="en-US" smtClean="0"/>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171477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3DADFB-2CF2-4E4E-87B8-DAB427C72901}" type="datetime1">
              <a:rPr lang="en-US" smtClean="0"/>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213686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3DA8DA-5888-47B2-9A91-44DAFB797F41}" type="datetime1">
              <a:rPr lang="en-US" smtClean="0"/>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26137441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884AC5-F915-43A1-91F3-01DCB0A001BE}" type="datetime1">
              <a:rPr lang="en-US" smtClean="0"/>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354292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222244-05C0-49F8-ADBE-C02CA068197D}" type="datetime1">
              <a:rPr lang="en-US" smtClean="0"/>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215964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02786A-870C-4F0D-9F5B-737EF299E637}" type="datetime1">
              <a:rPr lang="en-US" smtClean="0"/>
              <a:t>9/11/2015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3183539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22EA18-B110-4D1D-923A-BB3AE9339C5F}" type="datetime1">
              <a:rPr lang="en-US" smtClean="0"/>
              <a:t>9/11/2015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406052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3211CE-7B19-462E-A61B-FCBBC607E2BE}" type="datetime1">
              <a:rPr lang="en-US" smtClean="0"/>
              <a:t>9/11/2015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2880815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0BD74-F87E-4F66-B96B-D6C77A1481F9}" type="datetime1">
              <a:rPr lang="en-US" smtClean="0"/>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280045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C84F01-5AFB-4FBE-BFD6-1A9D687CFE75}" type="datetime1">
              <a:rPr lang="en-US" smtClean="0"/>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44708-3E92-475E-83FC-4E1A4750CD61}" type="slidenum">
              <a:rPr lang="en-US" smtClean="0"/>
              <a:t>‹#›</a:t>
            </a:fld>
            <a:endParaRPr lang="en-US"/>
          </a:p>
        </p:txBody>
      </p:sp>
    </p:spTree>
    <p:extLst>
      <p:ext uri="{BB962C8B-B14F-4D97-AF65-F5344CB8AC3E}">
        <p14:creationId xmlns:p14="http://schemas.microsoft.com/office/powerpoint/2010/main" val="164844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Title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Text</a:t>
            </a:r>
          </a:p>
          <a:p>
            <a:pPr marL="742950" lvl="1" indent="-285750" algn="l" defTabSz="914400" rtl="0" eaLnBrk="1" latinLnBrk="0" hangingPunct="1">
              <a:spcBef>
                <a:spcPct val="20000"/>
              </a:spcBef>
              <a:buFont typeface="Arial" panose="020B0604020202020204" pitchFamily="34" charset="0"/>
              <a:buChar char="–"/>
            </a:pPr>
            <a:r>
              <a:rPr lang="en-US" dirty="0" smtClean="0"/>
              <a:t>Second level text</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8E0E4-B1D1-4580-AA55-7100724C9FF5}" type="datetime1">
              <a:rPr lang="en-US" smtClean="0"/>
              <a:t>9/11/2015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44708-3E92-475E-83FC-4E1A4750CD61}" type="slidenum">
              <a:rPr lang="en-US" smtClean="0"/>
              <a:t>‹#›</a:t>
            </a:fld>
            <a:endParaRPr lang="en-US" dirty="0"/>
          </a:p>
        </p:txBody>
      </p:sp>
    </p:spTree>
    <p:extLst>
      <p:ext uri="{BB962C8B-B14F-4D97-AF65-F5344CB8AC3E}">
        <p14:creationId xmlns:p14="http://schemas.microsoft.com/office/powerpoint/2010/main" val="314243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defTabSz="914400" rtl="0" eaLnBrk="1" latinLnBrk="0" hangingPunct="1">
        <a:spcBef>
          <a:spcPct val="0"/>
        </a:spcBef>
        <a:buNone/>
        <a:defRPr lang="en-US" sz="3200" b="1" i="1" kern="1200" dirty="0">
          <a:solidFill>
            <a:srgbClr val="002060"/>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lang="en-US" sz="28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28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4000" dirty="0"/>
              <a:t>Understanding the Manufacturing Sales Tax Exemption</a:t>
            </a:r>
          </a:p>
        </p:txBody>
      </p:sp>
      <p:sp>
        <p:nvSpPr>
          <p:cNvPr id="3" name="Subtitle 2"/>
          <p:cNvSpPr>
            <a:spLocks noGrp="1"/>
          </p:cNvSpPr>
          <p:nvPr>
            <p:ph type="subTitle" idx="1"/>
          </p:nvPr>
        </p:nvSpPr>
        <p:spPr/>
        <p:txBody>
          <a:bodyPr>
            <a:normAutofit fontScale="70000" lnSpcReduction="20000"/>
          </a:bodyPr>
          <a:lstStyle/>
          <a:p>
            <a:endParaRPr lang="en-US" sz="3200" b="1" dirty="0" smtClean="0"/>
          </a:p>
          <a:p>
            <a:endParaRPr lang="en-US" sz="3200" b="1" dirty="0" smtClean="0"/>
          </a:p>
          <a:p>
            <a:r>
              <a:rPr lang="en-US" sz="3200" b="1" dirty="0" smtClean="0"/>
              <a:t>James Costigan, Tax Auditor Agent</a:t>
            </a:r>
          </a:p>
          <a:p>
            <a:endParaRPr lang="en-US" sz="3200" b="1" dirty="0"/>
          </a:p>
          <a:p>
            <a:r>
              <a:rPr lang="en-US" sz="3200" b="1" dirty="0" smtClean="0"/>
              <a:t>Dara Greene, Attorney, Tax Appeals Division</a:t>
            </a:r>
            <a:endParaRPr lang="en-US" sz="3200" b="1" dirty="0"/>
          </a:p>
        </p:txBody>
      </p:sp>
      <p:pic>
        <p:nvPicPr>
          <p:cNvPr id="4" name="Picture 3" descr="logo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5791200"/>
            <a:ext cx="34290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87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descr="Unit Exemption Certificate.pdf - Adobe Reade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304800"/>
            <a:ext cx="8153400" cy="5843998"/>
          </a:xfrm>
        </p:spPr>
      </p:pic>
    </p:spTree>
    <p:extLst>
      <p:ext uri="{BB962C8B-B14F-4D97-AF65-F5344CB8AC3E}">
        <p14:creationId xmlns:p14="http://schemas.microsoft.com/office/powerpoint/2010/main" val="4278926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Purchasing Qualifying Items Exempt</a:t>
            </a:r>
            <a:endParaRPr lang="en-US" dirty="0"/>
          </a:p>
        </p:txBody>
      </p:sp>
      <p:sp>
        <p:nvSpPr>
          <p:cNvPr id="3" name="Content Placeholder 2"/>
          <p:cNvSpPr>
            <a:spLocks noGrp="1"/>
          </p:cNvSpPr>
          <p:nvPr>
            <p:ph idx="1"/>
          </p:nvPr>
        </p:nvSpPr>
        <p:spPr/>
        <p:txBody>
          <a:bodyPr/>
          <a:lstStyle/>
          <a:p>
            <a:r>
              <a:rPr lang="en-US" dirty="0" smtClean="0"/>
              <a:t>This is not a blanket exemption for materials used in all aspects of a manufacturer’s business</a:t>
            </a:r>
          </a:p>
          <a:p>
            <a:endParaRPr lang="en-US" dirty="0"/>
          </a:p>
          <a:p>
            <a:r>
              <a:rPr lang="en-US" dirty="0" smtClean="0"/>
              <a:t>Only items directly involved in the manufacturing process will qualify for exemption</a:t>
            </a:r>
          </a:p>
          <a:p>
            <a:endParaRPr lang="en-US" dirty="0"/>
          </a:p>
          <a:p>
            <a:r>
              <a:rPr lang="en-US" dirty="0" smtClean="0"/>
              <a:t>Some vendors will sell items used both in and outside the manufacturing process.</a:t>
            </a:r>
            <a:endParaRPr lang="en-US" dirty="0"/>
          </a:p>
        </p:txBody>
      </p:sp>
    </p:spTree>
    <p:extLst>
      <p:ext uri="{BB962C8B-B14F-4D97-AF65-F5344CB8AC3E}">
        <p14:creationId xmlns:p14="http://schemas.microsoft.com/office/powerpoint/2010/main" val="2472335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7200" b="1" dirty="0" smtClean="0">
                <a:solidFill>
                  <a:srgbClr val="002060"/>
                </a:solidFill>
              </a:rPr>
              <a:t>Manufacturing Operation</a:t>
            </a:r>
            <a:endParaRPr lang="en-US" sz="7200" b="1" dirty="0">
              <a:solidFill>
                <a:srgbClr val="002060"/>
              </a:solidFill>
            </a:endParaRPr>
          </a:p>
        </p:txBody>
      </p:sp>
    </p:spTree>
    <p:extLst>
      <p:ext uri="{BB962C8B-B14F-4D97-AF65-F5344CB8AC3E}">
        <p14:creationId xmlns:p14="http://schemas.microsoft.com/office/powerpoint/2010/main" val="620575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Manufacturing Operation</a:t>
            </a:r>
            <a:endParaRPr lang="en-US" dirty="0"/>
          </a:p>
        </p:txBody>
      </p:sp>
      <p:sp>
        <p:nvSpPr>
          <p:cNvPr id="3" name="Content Placeholder 2"/>
          <p:cNvSpPr>
            <a:spLocks noGrp="1"/>
          </p:cNvSpPr>
          <p:nvPr>
            <p:ph idx="1"/>
          </p:nvPr>
        </p:nvSpPr>
        <p:spPr/>
        <p:txBody>
          <a:bodyPr/>
          <a:lstStyle/>
          <a:p>
            <a:r>
              <a:rPr lang="en-US" dirty="0" smtClean="0"/>
              <a:t>This is defined </a:t>
            </a:r>
            <a:r>
              <a:rPr lang="en-US" dirty="0"/>
              <a:t>in O.A.C. 5703-9-21 as “a process in which materials are changed, converted, or transformed into a different state or form from which they previously existed and includes refining materials, assembling parts, and preparing raw materials and parts by mixing, measuring, blending or otherwise committing such materials or parts to the manufacturing process.”</a:t>
            </a:r>
          </a:p>
        </p:txBody>
      </p:sp>
    </p:spTree>
    <p:extLst>
      <p:ext uri="{BB962C8B-B14F-4D97-AF65-F5344CB8AC3E}">
        <p14:creationId xmlns:p14="http://schemas.microsoft.com/office/powerpoint/2010/main" val="33102549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50" dirty="0" smtClean="0"/>
              <a:t>Beginning of the Manufacturing Operation</a:t>
            </a:r>
            <a:endParaRPr lang="en-US" sz="3150" dirty="0"/>
          </a:p>
        </p:txBody>
      </p:sp>
      <p:sp>
        <p:nvSpPr>
          <p:cNvPr id="3" name="Content Placeholder 2"/>
          <p:cNvSpPr>
            <a:spLocks noGrp="1"/>
          </p:cNvSpPr>
          <p:nvPr>
            <p:ph idx="1"/>
          </p:nvPr>
        </p:nvSpPr>
        <p:spPr/>
        <p:txBody>
          <a:bodyPr>
            <a:normAutofit fontScale="77500" lnSpcReduction="20000"/>
          </a:bodyPr>
          <a:lstStyle/>
          <a:p>
            <a:r>
              <a:rPr lang="en-US" sz="3300" dirty="0" smtClean="0"/>
              <a:t>Raw materials are committed to the manufacturing process when any of the following occur.</a:t>
            </a:r>
          </a:p>
          <a:p>
            <a:endParaRPr lang="en-US" dirty="0"/>
          </a:p>
          <a:p>
            <a:pPr marL="514350" indent="-514350">
              <a:buFont typeface="+mj-lt"/>
              <a:buAutoNum type="arabicParenR"/>
            </a:pPr>
            <a:r>
              <a:rPr lang="en-US" dirty="0" smtClean="0"/>
              <a:t>Where </a:t>
            </a:r>
            <a:r>
              <a:rPr lang="en-US" dirty="0"/>
              <a:t>materials handling from initial storage has ceased</a:t>
            </a:r>
          </a:p>
          <a:p>
            <a:pPr marL="514350" indent="-514350">
              <a:buFont typeface="+mj-lt"/>
              <a:buAutoNum type="arabicParenR"/>
            </a:pPr>
            <a:endParaRPr lang="en-US" dirty="0"/>
          </a:p>
          <a:p>
            <a:pPr marL="514350" indent="-514350">
              <a:buFont typeface="+mj-lt"/>
              <a:buAutoNum type="arabicParenR"/>
            </a:pPr>
            <a:r>
              <a:rPr lang="en-US" dirty="0" smtClean="0"/>
              <a:t>Where </a:t>
            </a:r>
            <a:r>
              <a:rPr lang="en-US" dirty="0"/>
              <a:t>materials handling from the place of receipt ceases (w/o initial storage)</a:t>
            </a:r>
          </a:p>
          <a:p>
            <a:pPr marL="514350" indent="-514350">
              <a:buFont typeface="+mj-lt"/>
              <a:buAutoNum type="arabicParenR"/>
            </a:pPr>
            <a:endParaRPr lang="en-US" dirty="0"/>
          </a:p>
          <a:p>
            <a:pPr marL="514350" indent="-514350">
              <a:buFont typeface="+mj-lt"/>
              <a:buAutoNum type="arabicParenR"/>
            </a:pPr>
            <a:r>
              <a:rPr lang="en-US" dirty="0" smtClean="0"/>
              <a:t>Where </a:t>
            </a:r>
            <a:r>
              <a:rPr lang="en-US" dirty="0"/>
              <a:t>materials have been mixed, measured, blended, heated, cleaned, or otherwise treated or prepared for the manufacturing </a:t>
            </a:r>
            <a:r>
              <a:rPr lang="en-US" dirty="0" smtClean="0"/>
              <a:t>process</a:t>
            </a:r>
          </a:p>
          <a:p>
            <a:pPr marL="514350" indent="-514350">
              <a:buFont typeface="+mj-lt"/>
              <a:buAutoNum type="arabicParenR"/>
            </a:pPr>
            <a:endParaRPr lang="en-US" dirty="0"/>
          </a:p>
          <a:p>
            <a:pPr marL="514350" indent="-514350">
              <a:buFont typeface="+mj-lt"/>
              <a:buAutoNum type="arabicParenR"/>
            </a:pPr>
            <a:r>
              <a:rPr lang="en-US" dirty="0" smtClean="0"/>
              <a:t>Different </a:t>
            </a:r>
            <a:r>
              <a:rPr lang="en-US" dirty="0"/>
              <a:t>materials can have different points of commitment</a:t>
            </a:r>
          </a:p>
          <a:p>
            <a:endParaRPr lang="en-US" dirty="0"/>
          </a:p>
        </p:txBody>
      </p:sp>
    </p:spTree>
    <p:extLst>
      <p:ext uri="{BB962C8B-B14F-4D97-AF65-F5344CB8AC3E}">
        <p14:creationId xmlns:p14="http://schemas.microsoft.com/office/powerpoint/2010/main" val="1271820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Beginning of the Manufacturing Process</a:t>
            </a:r>
            <a:endParaRPr lang="en-US" dirty="0"/>
          </a:p>
        </p:txBody>
      </p:sp>
      <p:sp>
        <p:nvSpPr>
          <p:cNvPr id="3" name="Content Placeholder 2"/>
          <p:cNvSpPr>
            <a:spLocks noGrp="1"/>
          </p:cNvSpPr>
          <p:nvPr>
            <p:ph idx="1"/>
          </p:nvPr>
        </p:nvSpPr>
        <p:spPr/>
        <p:txBody>
          <a:bodyPr/>
          <a:lstStyle/>
          <a:p>
            <a:r>
              <a:rPr lang="en-US" dirty="0" smtClean="0"/>
              <a:t>Materials </a:t>
            </a:r>
            <a:r>
              <a:rPr lang="en-US" dirty="0"/>
              <a:t>handling is defined in the Revised Code as the movement of the product being or to be manufactured, during which movement the product is not undergoing any substantial change or alteration in its state or form.</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903" y="3581401"/>
            <a:ext cx="2976826" cy="2514600"/>
          </a:xfrm>
          <a:prstGeom prst="rect">
            <a:avLst/>
          </a:prstGeom>
        </p:spPr>
      </p:pic>
    </p:spTree>
    <p:extLst>
      <p:ext uri="{BB962C8B-B14F-4D97-AF65-F5344CB8AC3E}">
        <p14:creationId xmlns:p14="http://schemas.microsoft.com/office/powerpoint/2010/main" val="3259193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the Manufacturing Operation</a:t>
            </a:r>
          </a:p>
        </p:txBody>
      </p:sp>
      <p:sp>
        <p:nvSpPr>
          <p:cNvPr id="3" name="Content Placeholder 2"/>
          <p:cNvSpPr>
            <a:spLocks noGrp="1"/>
          </p:cNvSpPr>
          <p:nvPr>
            <p:ph idx="1"/>
          </p:nvPr>
        </p:nvSpPr>
        <p:spPr/>
        <p:txBody>
          <a:bodyPr>
            <a:normAutofit/>
          </a:bodyPr>
          <a:lstStyle/>
          <a:p>
            <a:endParaRPr lang="en-US" dirty="0" smtClean="0"/>
          </a:p>
          <a:p>
            <a:endParaRPr lang="en-US" dirty="0"/>
          </a:p>
          <a:p>
            <a:r>
              <a:rPr lang="en-US" dirty="0" smtClean="0"/>
              <a:t>The manufacturing operation has ended when </a:t>
            </a:r>
            <a:r>
              <a:rPr lang="en-US" dirty="0"/>
              <a:t>the item being manufactured will have no further alterations to </a:t>
            </a:r>
            <a:r>
              <a:rPr lang="en-US" dirty="0" smtClean="0"/>
              <a:t>it and is considered to be a competed product (or finished good).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06171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the Manufacturing Operation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smtClean="0"/>
          </a:p>
          <a:p>
            <a:endParaRPr lang="en-US" dirty="0"/>
          </a:p>
          <a:p>
            <a:r>
              <a:rPr lang="en-US" dirty="0" smtClean="0"/>
              <a:t>Completed </a:t>
            </a:r>
            <a:r>
              <a:rPr lang="en-US" dirty="0"/>
              <a:t>product is defined in the Revised Code as a manufactured item that is in the form and condition as it will be sold by the manufacturer</a:t>
            </a:r>
            <a:r>
              <a:rPr lang="en-US" dirty="0" smtClean="0"/>
              <a:t>.</a:t>
            </a:r>
            <a:endParaRPr lang="en-US" dirty="0"/>
          </a:p>
        </p:txBody>
      </p:sp>
    </p:spTree>
    <p:extLst>
      <p:ext uri="{BB962C8B-B14F-4D97-AF65-F5344CB8AC3E}">
        <p14:creationId xmlns:p14="http://schemas.microsoft.com/office/powerpoint/2010/main" val="4192716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the Manufacturing Operation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Packaging </a:t>
            </a:r>
            <a:r>
              <a:rPr lang="en-US" dirty="0"/>
              <a:t>does not qualify for the manufacturing exemption, however, a specific packaging exemption exists under O.R.C. 5739.02 (B)(15</a:t>
            </a:r>
            <a:r>
              <a:rPr lang="en-US" dirty="0" smtClean="0"/>
              <a:t>)</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733800"/>
            <a:ext cx="4800600" cy="2209800"/>
          </a:xfrm>
          <a:prstGeom prst="rect">
            <a:avLst/>
          </a:prstGeom>
        </p:spPr>
      </p:pic>
    </p:spTree>
    <p:extLst>
      <p:ext uri="{BB962C8B-B14F-4D97-AF65-F5344CB8AC3E}">
        <p14:creationId xmlns:p14="http://schemas.microsoft.com/office/powerpoint/2010/main" val="2179690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Manufacturing Operation - Summary</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Exemption </a:t>
            </a:r>
            <a:r>
              <a:rPr lang="en-US" dirty="0"/>
              <a:t>for manufacturing exists for items that have specific and direct interactions with the good in process between the beginning and the end of the manufacturing operation</a:t>
            </a:r>
          </a:p>
        </p:txBody>
      </p:sp>
    </p:spTree>
    <p:extLst>
      <p:ext uri="{BB962C8B-B14F-4D97-AF65-F5344CB8AC3E}">
        <p14:creationId xmlns:p14="http://schemas.microsoft.com/office/powerpoint/2010/main" val="1722830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      Manufacturing Exemption Overview</a:t>
            </a:r>
          </a:p>
          <a:p>
            <a:r>
              <a:rPr lang="en-US" dirty="0" smtClean="0"/>
              <a:t>II.     Manufacturing Operation</a:t>
            </a:r>
          </a:p>
          <a:p>
            <a:r>
              <a:rPr lang="en-US" dirty="0" smtClean="0"/>
              <a:t>III.    Items that Qualify for the Exemption</a:t>
            </a:r>
          </a:p>
          <a:p>
            <a:r>
              <a:rPr lang="en-US" dirty="0" smtClean="0"/>
              <a:t>IV.   </a:t>
            </a:r>
            <a:r>
              <a:rPr lang="en-US" dirty="0"/>
              <a:t> </a:t>
            </a:r>
            <a:r>
              <a:rPr lang="en-US" dirty="0" smtClean="0"/>
              <a:t>Items that Do Not Qualify for the Exemption</a:t>
            </a:r>
          </a:p>
          <a:p>
            <a:r>
              <a:rPr lang="en-US" dirty="0" smtClean="0"/>
              <a:t>V.     Percentages of Taxability</a:t>
            </a:r>
          </a:p>
          <a:p>
            <a:r>
              <a:rPr lang="en-US" dirty="0" smtClean="0"/>
              <a:t>VI.    Services and Software Related to Manufacturing</a:t>
            </a:r>
          </a:p>
          <a:p>
            <a:r>
              <a:rPr lang="en-US" dirty="0" smtClean="0"/>
              <a:t>VII.   Research and Development</a:t>
            </a:r>
          </a:p>
          <a:p>
            <a:r>
              <a:rPr lang="en-US" dirty="0" smtClean="0"/>
              <a:t>VIII.  Miscellaneous</a:t>
            </a:r>
            <a:endParaRPr lang="en-US" dirty="0"/>
          </a:p>
        </p:txBody>
      </p:sp>
    </p:spTree>
    <p:extLst>
      <p:ext uri="{BB962C8B-B14F-4D97-AF65-F5344CB8AC3E}">
        <p14:creationId xmlns:p14="http://schemas.microsoft.com/office/powerpoint/2010/main" val="225745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7200" b="1" dirty="0" smtClean="0">
                <a:solidFill>
                  <a:srgbClr val="002060"/>
                </a:solidFill>
              </a:rPr>
              <a:t>Items that Qualify for Exemption</a:t>
            </a:r>
          </a:p>
        </p:txBody>
      </p:sp>
    </p:spTree>
    <p:extLst>
      <p:ext uri="{BB962C8B-B14F-4D97-AF65-F5344CB8AC3E}">
        <p14:creationId xmlns:p14="http://schemas.microsoft.com/office/powerpoint/2010/main" val="13948153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r>
              <a:rPr lang="en-US" dirty="0" smtClean="0"/>
              <a:t>Items that qualify for the manufacturing exemption include but are not limited to the following</a:t>
            </a:r>
          </a:p>
          <a:p>
            <a:pPr marL="514350" indent="-514350">
              <a:buFont typeface="+mj-lt"/>
              <a:buAutoNum type="arabicPeriod"/>
            </a:pPr>
            <a:endParaRPr lang="en-US" dirty="0"/>
          </a:p>
          <a:p>
            <a:pPr marL="514350" lvl="1" indent="-514350">
              <a:buFont typeface="Arial" panose="020B0604020202020204" pitchFamily="34" charset="0"/>
              <a:buChar char="•"/>
            </a:pPr>
            <a:r>
              <a:rPr lang="en-US" dirty="0"/>
              <a:t>Production machinery and equipment that act upon the </a:t>
            </a:r>
            <a:r>
              <a:rPr lang="en-US" dirty="0" smtClean="0"/>
              <a:t>product</a:t>
            </a:r>
            <a:endParaRPr lang="en-US" sz="2400" dirty="0"/>
          </a:p>
          <a:p>
            <a:pPr marL="0" indent="0">
              <a:buNone/>
            </a:pPr>
            <a:endParaRPr lang="en-US" dirty="0" smtClean="0"/>
          </a:p>
          <a:p>
            <a:pPr lvl="1">
              <a:buFont typeface="Wingdings" panose="05000000000000000000" pitchFamily="2" charset="2"/>
              <a:buChar char="ü"/>
            </a:pPr>
            <a:r>
              <a:rPr lang="en-US" sz="2400" dirty="0" smtClean="0"/>
              <a:t>Also included are parts</a:t>
            </a:r>
            <a:r>
              <a:rPr lang="en-US" sz="2400" dirty="0"/>
              <a:t>, components, and repair and installation services for such equipment</a:t>
            </a:r>
          </a:p>
          <a:p>
            <a:pPr lvl="1">
              <a:buFont typeface="Wingdings" panose="05000000000000000000" pitchFamily="2" charset="2"/>
              <a:buChar char="ü"/>
            </a:pPr>
            <a:endParaRPr lang="en-US" sz="2400" dirty="0"/>
          </a:p>
        </p:txBody>
      </p:sp>
    </p:spTree>
    <p:extLst>
      <p:ext uri="{BB962C8B-B14F-4D97-AF65-F5344CB8AC3E}">
        <p14:creationId xmlns:p14="http://schemas.microsoft.com/office/powerpoint/2010/main" val="4092579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r>
              <a:rPr lang="en-US" dirty="0" smtClean="0"/>
              <a:t>Materials </a:t>
            </a:r>
            <a:r>
              <a:rPr lang="en-US" dirty="0"/>
              <a:t>H</a:t>
            </a:r>
            <a:r>
              <a:rPr lang="en-US" dirty="0" smtClean="0"/>
              <a:t>andling Equipment</a:t>
            </a:r>
          </a:p>
          <a:p>
            <a:pPr marL="0" indent="0">
              <a:buNone/>
            </a:pPr>
            <a:endParaRPr lang="en-US" sz="2200" dirty="0"/>
          </a:p>
          <a:p>
            <a:pPr lvl="1">
              <a:buFont typeface="Wingdings" panose="05000000000000000000" pitchFamily="2" charset="2"/>
              <a:buChar char="ü"/>
            </a:pPr>
            <a:r>
              <a:rPr lang="en-US" dirty="0" smtClean="0"/>
              <a:t>Examples include forklifts, conveyors, pressurized piping, etc.</a:t>
            </a:r>
            <a:endParaRPr lang="en-US" dirty="0"/>
          </a:p>
          <a:p>
            <a:pPr lvl="1">
              <a:buFont typeface="Wingdings" panose="05000000000000000000" pitchFamily="2" charset="2"/>
              <a:buChar char="ü"/>
            </a:pPr>
            <a:endParaRPr lang="en-US" sz="2200" dirty="0" smtClean="0"/>
          </a:p>
          <a:p>
            <a:pPr lvl="1">
              <a:buFont typeface="Wingdings" panose="05000000000000000000" pitchFamily="2" charset="2"/>
              <a:buChar char="ü"/>
            </a:pPr>
            <a:r>
              <a:rPr lang="en-US" dirty="0" smtClean="0"/>
              <a:t>Fuel for such piping is also exempt</a:t>
            </a:r>
            <a:endParaRPr lang="en-US" dirty="0"/>
          </a:p>
          <a:p>
            <a:pPr marL="457200" lvl="1" indent="0">
              <a:buNone/>
            </a:pPr>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648200"/>
            <a:ext cx="4953000" cy="1371600"/>
          </a:xfrm>
          <a:prstGeom prst="rect">
            <a:avLst/>
          </a:prstGeom>
        </p:spPr>
      </p:pic>
    </p:spTree>
    <p:extLst>
      <p:ext uri="{BB962C8B-B14F-4D97-AF65-F5344CB8AC3E}">
        <p14:creationId xmlns:p14="http://schemas.microsoft.com/office/powerpoint/2010/main" val="2489165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Catalysts</a:t>
            </a:r>
            <a:r>
              <a:rPr lang="en-US" dirty="0"/>
              <a:t>, solvents, water, acids, oil, and similar </a:t>
            </a:r>
            <a:r>
              <a:rPr lang="en-US" dirty="0" smtClean="0"/>
              <a:t>consumables</a:t>
            </a:r>
          </a:p>
          <a:p>
            <a:pPr marL="0" indent="0">
              <a:buNone/>
            </a:pPr>
            <a:endParaRPr lang="en-US" dirty="0"/>
          </a:p>
          <a:p>
            <a:endParaRPr lang="en-US" dirty="0"/>
          </a:p>
        </p:txBody>
      </p:sp>
    </p:spTree>
    <p:extLst>
      <p:ext uri="{BB962C8B-B14F-4D97-AF65-F5344CB8AC3E}">
        <p14:creationId xmlns:p14="http://schemas.microsoft.com/office/powerpoint/2010/main" val="812915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 – Consumables Example</a:t>
            </a:r>
            <a:endParaRPr lang="en-US" dirty="0"/>
          </a:p>
        </p:txBody>
      </p:sp>
      <p:sp>
        <p:nvSpPr>
          <p:cNvPr id="3" name="Content Placeholder 2"/>
          <p:cNvSpPr>
            <a:spLocks noGrp="1"/>
          </p:cNvSpPr>
          <p:nvPr>
            <p:ph idx="1"/>
          </p:nvPr>
        </p:nvSpPr>
        <p:spPr/>
        <p:txBody>
          <a:bodyPr/>
          <a:lstStyle/>
          <a:p>
            <a:r>
              <a:rPr lang="en-US" b="1" dirty="0" smtClean="0"/>
              <a:t>Example:  </a:t>
            </a:r>
            <a:r>
              <a:rPr lang="en-US" dirty="0"/>
              <a:t>A steel fabricator purchases coil steel. After the steel is committed to the manufacturing operation, it is dipped in solvent to remove dirt, oil, and grease. It is then further cleaned by dipping in an acid bath. After fabrication is completed, the steel is sprayed with oil to prevent formation of rust on the surface of the product. After the oil spray, the steel is transported to the truck dock for loading and shipping. </a:t>
            </a:r>
          </a:p>
        </p:txBody>
      </p:sp>
    </p:spTree>
    <p:extLst>
      <p:ext uri="{BB962C8B-B14F-4D97-AF65-F5344CB8AC3E}">
        <p14:creationId xmlns:p14="http://schemas.microsoft.com/office/powerpoint/2010/main" val="3070695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Qualify for Exemption – Consumables Example</a:t>
            </a:r>
          </a:p>
        </p:txBody>
      </p:sp>
      <p:sp>
        <p:nvSpPr>
          <p:cNvPr id="3" name="Content Placeholder 2"/>
          <p:cNvSpPr>
            <a:spLocks noGrp="1"/>
          </p:cNvSpPr>
          <p:nvPr>
            <p:ph idx="1"/>
          </p:nvPr>
        </p:nvSpPr>
        <p:spPr/>
        <p:txBody>
          <a:bodyPr>
            <a:normAutofit lnSpcReduction="10000"/>
          </a:bodyPr>
          <a:lstStyle/>
          <a:p>
            <a:r>
              <a:rPr lang="en-US" b="1" dirty="0" smtClean="0"/>
              <a:t>Test Your Knowledge:</a:t>
            </a:r>
          </a:p>
          <a:p>
            <a:pPr marL="971550" lvl="1" indent="-514350">
              <a:buFont typeface="+mj-lt"/>
              <a:buAutoNum type="arabicPeriod"/>
            </a:pPr>
            <a:r>
              <a:rPr lang="en-US" dirty="0" smtClean="0"/>
              <a:t>In the preceding example, what would be the taxability of the solvent and acid used to clean the steel?</a:t>
            </a:r>
          </a:p>
          <a:p>
            <a:pPr marL="971550" lvl="1" indent="-514350">
              <a:buFont typeface="+mj-lt"/>
              <a:buAutoNum type="arabicPeriod"/>
            </a:pPr>
            <a:endParaRPr lang="en-US" dirty="0"/>
          </a:p>
          <a:p>
            <a:pPr marL="971550" lvl="1" indent="-514350">
              <a:buFont typeface="+mj-lt"/>
              <a:buAutoNum type="arabicPeriod"/>
            </a:pPr>
            <a:r>
              <a:rPr lang="en-US" dirty="0" smtClean="0"/>
              <a:t>At what point would the manufacturing process be considered complete?</a:t>
            </a:r>
          </a:p>
          <a:p>
            <a:pPr marL="971550" lvl="1" indent="-514350">
              <a:buFont typeface="+mj-lt"/>
              <a:buAutoNum type="arabicPeriod"/>
            </a:pPr>
            <a:endParaRPr lang="en-US" dirty="0"/>
          </a:p>
          <a:p>
            <a:pPr marL="971550" lvl="1" indent="-514350">
              <a:buFont typeface="+mj-lt"/>
              <a:buAutoNum type="arabicPeriod"/>
            </a:pPr>
            <a:r>
              <a:rPr lang="en-US" dirty="0" smtClean="0"/>
              <a:t>What would be the tax status of the oil that is added to the steel?</a:t>
            </a:r>
            <a:endParaRPr lang="en-US" dirty="0"/>
          </a:p>
        </p:txBody>
      </p:sp>
    </p:spTree>
    <p:extLst>
      <p:ext uri="{BB962C8B-B14F-4D97-AF65-F5344CB8AC3E}">
        <p14:creationId xmlns:p14="http://schemas.microsoft.com/office/powerpoint/2010/main" val="3313063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 – Consumables Example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Answers:</a:t>
            </a:r>
          </a:p>
          <a:p>
            <a:pPr marL="914400" lvl="1" indent="-514350">
              <a:buFont typeface="+mj-lt"/>
              <a:buAutoNum type="arabicPeriod"/>
            </a:pPr>
            <a:r>
              <a:rPr lang="en-US" dirty="0" smtClean="0"/>
              <a:t>The </a:t>
            </a:r>
            <a:r>
              <a:rPr lang="en-US" dirty="0"/>
              <a:t>solvent and acid are consumables used to prepare the product during the manufacturing operation and are not taxable. </a:t>
            </a:r>
            <a:endParaRPr lang="en-US" dirty="0" smtClean="0"/>
          </a:p>
          <a:p>
            <a:pPr marL="914400" lvl="1" indent="-514350">
              <a:buFont typeface="+mj-lt"/>
              <a:buAutoNum type="arabicPeriod"/>
            </a:pPr>
            <a:endParaRPr lang="en-US" dirty="0"/>
          </a:p>
          <a:p>
            <a:pPr marL="914400" lvl="1" indent="-514350">
              <a:buFont typeface="+mj-lt"/>
              <a:buAutoNum type="arabicPeriod"/>
            </a:pPr>
            <a:r>
              <a:rPr lang="en-US" dirty="0" smtClean="0"/>
              <a:t>The </a:t>
            </a:r>
            <a:r>
              <a:rPr lang="en-US" dirty="0"/>
              <a:t>spraying of the protective oil on the completed product constitutes the end of the manufacturing operation. </a:t>
            </a:r>
            <a:endParaRPr lang="en-US" dirty="0" smtClean="0"/>
          </a:p>
          <a:p>
            <a:pPr marL="914400" lvl="1" indent="-514350">
              <a:buFont typeface="+mj-lt"/>
              <a:buAutoNum type="arabicPeriod"/>
            </a:pPr>
            <a:endParaRPr lang="en-US" dirty="0"/>
          </a:p>
          <a:p>
            <a:pPr marL="914400" lvl="1" indent="-514350">
              <a:buFont typeface="+mj-lt"/>
              <a:buAutoNum type="arabicPeriod"/>
            </a:pPr>
            <a:r>
              <a:rPr lang="en-US" dirty="0" smtClean="0"/>
              <a:t>The </a:t>
            </a:r>
            <a:r>
              <a:rPr lang="en-US" dirty="0"/>
              <a:t>oil is a consumable which interacts with the product and is therefore not taxable. </a:t>
            </a:r>
          </a:p>
          <a:p>
            <a:endParaRPr lang="en-US" dirty="0"/>
          </a:p>
        </p:txBody>
      </p:sp>
    </p:spTree>
    <p:extLst>
      <p:ext uri="{BB962C8B-B14F-4D97-AF65-F5344CB8AC3E}">
        <p14:creationId xmlns:p14="http://schemas.microsoft.com/office/powerpoint/2010/main" val="3195070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Machinery</a:t>
            </a:r>
            <a:r>
              <a:rPr lang="en-US" dirty="0"/>
              <a:t>, equipment, and other tangible personal property used during the manufacturing operation that control, physically support, produce power for, lubricate, or are otherwise necessary for the functioning of production machinery and equipment and the continuation of the manufacturing operation</a:t>
            </a:r>
          </a:p>
          <a:p>
            <a:pPr marL="0" indent="0">
              <a:buNone/>
            </a:pPr>
            <a:endParaRPr lang="en-US" dirty="0"/>
          </a:p>
        </p:txBody>
      </p:sp>
    </p:spTree>
    <p:extLst>
      <p:ext uri="{BB962C8B-B14F-4D97-AF65-F5344CB8AC3E}">
        <p14:creationId xmlns:p14="http://schemas.microsoft.com/office/powerpoint/2010/main" val="3072266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 – Control and Support Example</a:t>
            </a:r>
            <a:endParaRPr lang="en-US" dirty="0"/>
          </a:p>
        </p:txBody>
      </p:sp>
      <p:sp>
        <p:nvSpPr>
          <p:cNvPr id="3" name="Content Placeholder 2"/>
          <p:cNvSpPr>
            <a:spLocks noGrp="1"/>
          </p:cNvSpPr>
          <p:nvPr>
            <p:ph idx="1"/>
          </p:nvPr>
        </p:nvSpPr>
        <p:spPr/>
        <p:txBody>
          <a:bodyPr>
            <a:normAutofit lnSpcReduction="10000"/>
          </a:bodyPr>
          <a:lstStyle/>
          <a:p>
            <a:r>
              <a:rPr lang="en-US" b="1" dirty="0" smtClean="0"/>
              <a:t>Example: </a:t>
            </a:r>
            <a:r>
              <a:rPr lang="en-US" dirty="0"/>
              <a:t>The functioning of the melt furnace in a glass manufacturing facility is monitored and controlled from an operator's booth, which is on a raised platform about fifty feet from the furnace. Heat sensors in the furnace are wired to the control booth, where the temperature data is drawn on a continuous graph. The operator watches the graph and can adjust the furnace by altering the flow of fuel (natural gas) or oxygen, batch material proportions, or by adjusting the flue in the furnace stack. </a:t>
            </a:r>
          </a:p>
        </p:txBody>
      </p:sp>
    </p:spTree>
    <p:extLst>
      <p:ext uri="{BB962C8B-B14F-4D97-AF65-F5344CB8AC3E}">
        <p14:creationId xmlns:p14="http://schemas.microsoft.com/office/powerpoint/2010/main" val="3567599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Qualify for Exemption – Control and Support Example</a:t>
            </a:r>
          </a:p>
        </p:txBody>
      </p:sp>
      <p:sp>
        <p:nvSpPr>
          <p:cNvPr id="3" name="Content Placeholder 2"/>
          <p:cNvSpPr>
            <a:spLocks noGrp="1"/>
          </p:cNvSpPr>
          <p:nvPr>
            <p:ph idx="1"/>
          </p:nvPr>
        </p:nvSpPr>
        <p:spPr/>
        <p:txBody>
          <a:bodyPr>
            <a:normAutofit fontScale="92500" lnSpcReduction="20000"/>
          </a:bodyPr>
          <a:lstStyle/>
          <a:p>
            <a:r>
              <a:rPr lang="en-US" b="1" dirty="0" smtClean="0"/>
              <a:t>Test Your Knowledge</a:t>
            </a:r>
            <a:r>
              <a:rPr lang="en-US" dirty="0" smtClean="0"/>
              <a:t>:</a:t>
            </a:r>
          </a:p>
          <a:p>
            <a:pPr marL="914400" lvl="1" indent="-514350">
              <a:buFont typeface="+mj-lt"/>
              <a:buAutoNum type="arabicPeriod"/>
            </a:pPr>
            <a:r>
              <a:rPr lang="en-US" dirty="0" smtClean="0"/>
              <a:t>What would be the taxability of the sensors in the furnace?</a:t>
            </a:r>
          </a:p>
          <a:p>
            <a:pPr marL="914400" lvl="1" indent="-514350">
              <a:buFont typeface="+mj-lt"/>
              <a:buAutoNum type="arabicPeriod"/>
            </a:pPr>
            <a:endParaRPr lang="en-US" dirty="0"/>
          </a:p>
          <a:p>
            <a:pPr marL="914400" lvl="1" indent="-514350">
              <a:buFont typeface="+mj-lt"/>
              <a:buAutoNum type="arabicPeriod"/>
            </a:pPr>
            <a:r>
              <a:rPr lang="en-US" dirty="0" smtClean="0"/>
              <a:t>Do the control booth and equipment within qualify for exemption?</a:t>
            </a:r>
          </a:p>
          <a:p>
            <a:pPr marL="914400" lvl="1" indent="-514350">
              <a:buFont typeface="+mj-lt"/>
              <a:buAutoNum type="arabicPeriod"/>
            </a:pPr>
            <a:endParaRPr lang="en-US" dirty="0"/>
          </a:p>
          <a:p>
            <a:pPr marL="914400" lvl="1" indent="-514350">
              <a:buFont typeface="+mj-lt"/>
              <a:buAutoNum type="arabicPeriod"/>
            </a:pPr>
            <a:r>
              <a:rPr lang="en-US" dirty="0" smtClean="0"/>
              <a:t>What is the tax status of the temperature graphing device?</a:t>
            </a:r>
          </a:p>
          <a:p>
            <a:pPr marL="914400" lvl="1" indent="-514350">
              <a:buFont typeface="+mj-lt"/>
              <a:buAutoNum type="arabicPeriod"/>
            </a:pPr>
            <a:endParaRPr lang="en-US" dirty="0" smtClean="0"/>
          </a:p>
          <a:p>
            <a:pPr marL="914400" lvl="1" indent="-514350">
              <a:buFont typeface="+mj-lt"/>
              <a:buAutoNum type="arabicPeriod"/>
            </a:pPr>
            <a:r>
              <a:rPr lang="en-US" dirty="0" smtClean="0"/>
              <a:t>Does the platform supporting the control booth qualify for exemption?</a:t>
            </a:r>
          </a:p>
        </p:txBody>
      </p:sp>
    </p:spTree>
    <p:extLst>
      <p:ext uri="{BB962C8B-B14F-4D97-AF65-F5344CB8AC3E}">
        <p14:creationId xmlns:p14="http://schemas.microsoft.com/office/powerpoint/2010/main" val="4294565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7200" b="1" dirty="0">
                <a:solidFill>
                  <a:srgbClr val="002060"/>
                </a:solidFill>
              </a:rPr>
              <a:t>Manufacturing Exemption Overview</a:t>
            </a:r>
          </a:p>
        </p:txBody>
      </p:sp>
    </p:spTree>
    <p:extLst>
      <p:ext uri="{BB962C8B-B14F-4D97-AF65-F5344CB8AC3E}">
        <p14:creationId xmlns:p14="http://schemas.microsoft.com/office/powerpoint/2010/main" val="25188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Qualify for Exemption – Control and Support Example</a:t>
            </a:r>
          </a:p>
        </p:txBody>
      </p:sp>
      <p:sp>
        <p:nvSpPr>
          <p:cNvPr id="3" name="Content Placeholder 2"/>
          <p:cNvSpPr>
            <a:spLocks noGrp="1"/>
          </p:cNvSpPr>
          <p:nvPr>
            <p:ph idx="1"/>
          </p:nvPr>
        </p:nvSpPr>
        <p:spPr/>
        <p:txBody>
          <a:bodyPr>
            <a:normAutofit fontScale="77500" lnSpcReduction="20000"/>
          </a:bodyPr>
          <a:lstStyle/>
          <a:p>
            <a:r>
              <a:rPr lang="en-US" b="1" dirty="0" smtClean="0"/>
              <a:t>Answers:</a:t>
            </a:r>
          </a:p>
          <a:p>
            <a:pPr marL="914400" lvl="1" indent="-514350">
              <a:buFont typeface="+mj-lt"/>
              <a:buAutoNum type="arabicPeriod"/>
            </a:pPr>
            <a:r>
              <a:rPr lang="en-US" dirty="0" smtClean="0"/>
              <a:t>The </a:t>
            </a:r>
            <a:r>
              <a:rPr lang="en-US" dirty="0"/>
              <a:t>sensors in the furnace monitor production and are not taxable. </a:t>
            </a:r>
            <a:endParaRPr lang="en-US" dirty="0" smtClean="0"/>
          </a:p>
          <a:p>
            <a:pPr marL="914400" lvl="1" indent="-514350">
              <a:buFont typeface="+mj-lt"/>
              <a:buAutoNum type="arabicPeriod"/>
            </a:pPr>
            <a:endParaRPr lang="en-US" dirty="0"/>
          </a:p>
          <a:p>
            <a:pPr marL="914400" lvl="1" indent="-514350">
              <a:buFont typeface="+mj-lt"/>
              <a:buAutoNum type="arabicPeriod"/>
            </a:pPr>
            <a:r>
              <a:rPr lang="en-US" dirty="0" smtClean="0"/>
              <a:t>The </a:t>
            </a:r>
            <a:r>
              <a:rPr lang="en-US" dirty="0"/>
              <a:t>control booth and the equipment and controls in it are not taxable. </a:t>
            </a:r>
            <a:endParaRPr lang="en-US" dirty="0" smtClean="0"/>
          </a:p>
          <a:p>
            <a:pPr marL="914400" lvl="1" indent="-514350">
              <a:buFont typeface="+mj-lt"/>
              <a:buAutoNum type="arabicPeriod"/>
            </a:pPr>
            <a:endParaRPr lang="en-US" dirty="0"/>
          </a:p>
          <a:p>
            <a:pPr marL="914400" lvl="1" indent="-514350">
              <a:buFont typeface="+mj-lt"/>
              <a:buAutoNum type="arabicPeriod"/>
            </a:pPr>
            <a:r>
              <a:rPr lang="en-US" dirty="0" smtClean="0"/>
              <a:t>The </a:t>
            </a:r>
            <a:r>
              <a:rPr lang="en-US" dirty="0"/>
              <a:t>temperature graphing device which records the temperature data is taxable since it functions as a recordkeeping device. </a:t>
            </a:r>
          </a:p>
          <a:p>
            <a:pPr marL="914400" lvl="1" indent="-514350">
              <a:buFont typeface="+mj-lt"/>
              <a:buAutoNum type="arabicPeriod"/>
            </a:pPr>
            <a:endParaRPr lang="en-US" dirty="0" smtClean="0"/>
          </a:p>
          <a:p>
            <a:pPr marL="914400" lvl="1" indent="-514350">
              <a:buFont typeface="+mj-lt"/>
              <a:buAutoNum type="arabicPeriod"/>
            </a:pPr>
            <a:r>
              <a:rPr lang="en-US" dirty="0" smtClean="0"/>
              <a:t>The </a:t>
            </a:r>
            <a:r>
              <a:rPr lang="en-US" dirty="0"/>
              <a:t>platform that supports the control booth is not taxable, since it supports the operator of production machinery. </a:t>
            </a:r>
          </a:p>
          <a:p>
            <a:endParaRPr lang="en-US" dirty="0"/>
          </a:p>
          <a:p>
            <a:endParaRPr lang="en-US" dirty="0" smtClean="0"/>
          </a:p>
          <a:p>
            <a:endParaRPr lang="en-US" dirty="0"/>
          </a:p>
        </p:txBody>
      </p:sp>
    </p:spTree>
    <p:extLst>
      <p:ext uri="{BB962C8B-B14F-4D97-AF65-F5344CB8AC3E}">
        <p14:creationId xmlns:p14="http://schemas.microsoft.com/office/powerpoint/2010/main" val="3126261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Machinery</a:t>
            </a:r>
            <a:r>
              <a:rPr lang="en-US" dirty="0"/>
              <a:t>, equipment, fuel, power, material, parts, and other tangible personal property used to manufacture machinery, equipment, or other tangible personal property used in manufacturing a product for sale</a:t>
            </a:r>
          </a:p>
        </p:txBody>
      </p:sp>
    </p:spTree>
    <p:extLst>
      <p:ext uri="{BB962C8B-B14F-4D97-AF65-F5344CB8AC3E}">
        <p14:creationId xmlns:p14="http://schemas.microsoft.com/office/powerpoint/2010/main" val="1057155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lstStyle/>
          <a:p>
            <a:r>
              <a:rPr lang="en-US" dirty="0" smtClean="0"/>
              <a:t>Equipment directly used in testing any of the following:</a:t>
            </a:r>
            <a:endParaRPr lang="en-US" dirty="0"/>
          </a:p>
          <a:p>
            <a:pPr marL="0" indent="0">
              <a:buNone/>
            </a:pPr>
            <a:r>
              <a:rPr lang="en-US" dirty="0" smtClean="0"/>
              <a:t>	</a:t>
            </a:r>
          </a:p>
          <a:p>
            <a:pPr marL="0" indent="0">
              <a:buNone/>
            </a:pPr>
            <a:r>
              <a:rPr lang="en-US" dirty="0"/>
              <a:t>	</a:t>
            </a:r>
            <a:r>
              <a:rPr lang="en-US" dirty="0" smtClean="0"/>
              <a:t>1</a:t>
            </a:r>
            <a:r>
              <a:rPr lang="en-US" dirty="0"/>
              <a:t>. 	</a:t>
            </a:r>
            <a:r>
              <a:rPr lang="en-US" dirty="0" smtClean="0"/>
              <a:t>Raw Materials</a:t>
            </a:r>
            <a:endParaRPr lang="en-US" dirty="0"/>
          </a:p>
          <a:p>
            <a:pPr marL="0" indent="0">
              <a:buNone/>
            </a:pPr>
            <a:r>
              <a:rPr lang="en-US" dirty="0" smtClean="0"/>
              <a:t>	2.	The product </a:t>
            </a:r>
            <a:r>
              <a:rPr lang="en-US" dirty="0"/>
              <a:t>being manufactured</a:t>
            </a:r>
          </a:p>
          <a:p>
            <a:pPr marL="0" indent="0">
              <a:buNone/>
            </a:pPr>
            <a:r>
              <a:rPr lang="en-US" dirty="0" smtClean="0"/>
              <a:t>	3</a:t>
            </a:r>
            <a:r>
              <a:rPr lang="en-US" dirty="0"/>
              <a:t>.	</a:t>
            </a:r>
            <a:r>
              <a:rPr lang="en-US" dirty="0" smtClean="0"/>
              <a:t>The </a:t>
            </a:r>
            <a:r>
              <a:rPr lang="en-US" dirty="0"/>
              <a:t>completed product</a:t>
            </a:r>
          </a:p>
          <a:p>
            <a:endParaRPr lang="en-US" dirty="0"/>
          </a:p>
        </p:txBody>
      </p:sp>
    </p:spTree>
    <p:extLst>
      <p:ext uri="{BB962C8B-B14F-4D97-AF65-F5344CB8AC3E}">
        <p14:creationId xmlns:p14="http://schemas.microsoft.com/office/powerpoint/2010/main" val="2963185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Qualify for </a:t>
            </a:r>
            <a:r>
              <a:rPr lang="en-US" dirty="0" smtClean="0"/>
              <a:t>Exemption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Testing is defined in the Revised Code as a process or procedure to identify the properties or assure the quality of a material or product.</a:t>
            </a:r>
          </a:p>
          <a:p>
            <a:endParaRPr lang="en-US" dirty="0"/>
          </a:p>
          <a:p>
            <a:pPr lvl="1">
              <a:buFont typeface="Wingdings" panose="05000000000000000000" pitchFamily="2" charset="2"/>
              <a:buChar char="ü"/>
            </a:pPr>
            <a:r>
              <a:rPr lang="en-US" dirty="0" smtClean="0"/>
              <a:t>In order to qualify, the item in question must have direct involvement in completing the test.</a:t>
            </a:r>
          </a:p>
        </p:txBody>
      </p:sp>
    </p:spTree>
    <p:extLst>
      <p:ext uri="{BB962C8B-B14F-4D97-AF65-F5344CB8AC3E}">
        <p14:creationId xmlns:p14="http://schemas.microsoft.com/office/powerpoint/2010/main" val="693760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Qualify for Exemption</a:t>
            </a:r>
            <a:endParaRPr lang="en-US" dirty="0"/>
          </a:p>
        </p:txBody>
      </p:sp>
      <p:sp>
        <p:nvSpPr>
          <p:cNvPr id="3" name="Content Placeholder 2"/>
          <p:cNvSpPr>
            <a:spLocks noGrp="1"/>
          </p:cNvSpPr>
          <p:nvPr>
            <p:ph idx="1"/>
          </p:nvPr>
        </p:nvSpPr>
        <p:spPr/>
        <p:txBody>
          <a:bodyPr>
            <a:normAutofit/>
          </a:bodyPr>
          <a:lstStyle/>
          <a:p>
            <a:r>
              <a:rPr lang="en-US" dirty="0"/>
              <a:t>Machinery and equipment used to handle or temporarily store scrap that is intended to be reused in the manufacturing operation at the same manufacturing facility</a:t>
            </a:r>
          </a:p>
          <a:p>
            <a:endParaRPr lang="en-US" dirty="0" smtClean="0"/>
          </a:p>
          <a:p>
            <a:r>
              <a:rPr lang="en-US" dirty="0"/>
              <a:t>Any source of fuel or power for machinery used in the manufacturing operation</a:t>
            </a:r>
          </a:p>
          <a:p>
            <a:pPr lvl="1">
              <a:buFont typeface="Wingdings" panose="05000000000000000000" pitchFamily="2" charset="2"/>
              <a:buChar char="ü"/>
            </a:pPr>
            <a:r>
              <a:rPr lang="en-US" dirty="0" smtClean="0"/>
              <a:t>Any </a:t>
            </a:r>
            <a:r>
              <a:rPr lang="en-US" dirty="0"/>
              <a:t>equipment used by the manufacturer to generate such fuel or power is also exempt</a:t>
            </a:r>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791841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7200" b="1" dirty="0" smtClean="0">
                <a:solidFill>
                  <a:srgbClr val="002060"/>
                </a:solidFill>
              </a:rPr>
              <a:t>Items that Do </a:t>
            </a:r>
            <a:r>
              <a:rPr lang="en-US" sz="7200" b="1" u="sng" dirty="0" smtClean="0">
                <a:solidFill>
                  <a:srgbClr val="002060"/>
                </a:solidFill>
              </a:rPr>
              <a:t>NOT</a:t>
            </a:r>
            <a:r>
              <a:rPr lang="en-US" sz="7200" b="1" dirty="0" smtClean="0">
                <a:solidFill>
                  <a:srgbClr val="002060"/>
                </a:solidFill>
              </a:rPr>
              <a:t> Qualify for Exemption</a:t>
            </a:r>
            <a:endParaRPr lang="en-US" sz="7200" b="1" dirty="0">
              <a:solidFill>
                <a:srgbClr val="002060"/>
              </a:solidFill>
            </a:endParaRPr>
          </a:p>
        </p:txBody>
      </p:sp>
    </p:spTree>
    <p:extLst>
      <p:ext uri="{BB962C8B-B14F-4D97-AF65-F5344CB8AC3E}">
        <p14:creationId xmlns:p14="http://schemas.microsoft.com/office/powerpoint/2010/main" val="17837693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Do </a:t>
            </a:r>
            <a:r>
              <a:rPr lang="en-US" u="sng" dirty="0" smtClean="0"/>
              <a:t>NOT</a:t>
            </a:r>
            <a:r>
              <a:rPr lang="en-US" dirty="0" smtClean="0"/>
              <a:t> Qualify for Exemption</a:t>
            </a:r>
            <a:endParaRPr lang="en-US" dirty="0"/>
          </a:p>
        </p:txBody>
      </p:sp>
      <p:sp>
        <p:nvSpPr>
          <p:cNvPr id="3" name="Content Placeholder 2"/>
          <p:cNvSpPr>
            <a:spLocks noGrp="1"/>
          </p:cNvSpPr>
          <p:nvPr>
            <p:ph idx="1"/>
          </p:nvPr>
        </p:nvSpPr>
        <p:spPr/>
        <p:txBody>
          <a:bodyPr>
            <a:normAutofit/>
          </a:bodyPr>
          <a:lstStyle/>
          <a:p>
            <a:pPr marL="457200" lvl="1" indent="0">
              <a:buNone/>
            </a:pPr>
            <a:r>
              <a:rPr lang="en-US" dirty="0"/>
              <a:t>Items that </a:t>
            </a:r>
            <a:r>
              <a:rPr lang="en-US" dirty="0" smtClean="0"/>
              <a:t>Do </a:t>
            </a:r>
            <a:r>
              <a:rPr lang="en-US" u="sng" dirty="0" smtClean="0"/>
              <a:t>NOT</a:t>
            </a:r>
            <a:r>
              <a:rPr lang="en-US" dirty="0" smtClean="0"/>
              <a:t> qualify </a:t>
            </a:r>
            <a:r>
              <a:rPr lang="en-US" dirty="0"/>
              <a:t>for the manufacturing exemption include but are not limited to the following</a:t>
            </a:r>
          </a:p>
          <a:p>
            <a:pPr marL="457200" lvl="1" indent="0">
              <a:buNone/>
            </a:pPr>
            <a:endParaRPr lang="en-US" dirty="0"/>
          </a:p>
          <a:p>
            <a:pPr lvl="1">
              <a:buFont typeface="Arial" panose="020B0604020202020204" pitchFamily="34" charset="0"/>
              <a:buChar char="•"/>
            </a:pPr>
            <a:r>
              <a:rPr lang="en-US" dirty="0" smtClean="0"/>
              <a:t>Tangible </a:t>
            </a:r>
            <a:r>
              <a:rPr lang="en-US" dirty="0"/>
              <a:t>goods used in administrative, inventory control, or similar </a:t>
            </a:r>
            <a:r>
              <a:rPr lang="en-US" dirty="0" smtClean="0"/>
              <a:t>functions</a:t>
            </a:r>
            <a:endParaRPr lang="en-US" sz="2400" dirty="0" smtClean="0"/>
          </a:p>
          <a:p>
            <a:pPr marL="457200" lvl="1" indent="0">
              <a:buNone/>
            </a:pPr>
            <a:endParaRPr lang="en-US" dirty="0" smtClean="0"/>
          </a:p>
          <a:p>
            <a:pPr lvl="1">
              <a:buFont typeface="Arial" panose="020B0604020202020204" pitchFamily="34" charset="0"/>
              <a:buChar char="•"/>
            </a:pPr>
            <a:r>
              <a:rPr lang="en-US" dirty="0" smtClean="0"/>
              <a:t>Storage </a:t>
            </a:r>
            <a:r>
              <a:rPr lang="en-US" dirty="0"/>
              <a:t>of raw materials prior to commitment to the manufacturing operation</a:t>
            </a:r>
            <a:endParaRPr lang="en-US" sz="2400" dirty="0"/>
          </a:p>
          <a:p>
            <a:pPr marL="457200" lvl="1" indent="0">
              <a:buNone/>
            </a:pPr>
            <a:endParaRPr lang="en-US" dirty="0" smtClean="0"/>
          </a:p>
          <a:p>
            <a:endParaRPr lang="en-US" dirty="0"/>
          </a:p>
        </p:txBody>
      </p:sp>
    </p:spTree>
    <p:extLst>
      <p:ext uri="{BB962C8B-B14F-4D97-AF65-F5344CB8AC3E}">
        <p14:creationId xmlns:p14="http://schemas.microsoft.com/office/powerpoint/2010/main" val="2345637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Do </a:t>
            </a:r>
            <a:r>
              <a:rPr lang="en-US" u="sng" dirty="0" smtClean="0"/>
              <a:t>NOT</a:t>
            </a:r>
            <a:r>
              <a:rPr lang="en-US" dirty="0" smtClean="0"/>
              <a:t> Qualify for Exemption</a:t>
            </a:r>
            <a:endParaRPr lang="en-US" dirty="0"/>
          </a:p>
        </p:txBody>
      </p:sp>
      <p:sp>
        <p:nvSpPr>
          <p:cNvPr id="3" name="Content Placeholder 2"/>
          <p:cNvSpPr>
            <a:spLocks noGrp="1"/>
          </p:cNvSpPr>
          <p:nvPr>
            <p:ph idx="1"/>
          </p:nvPr>
        </p:nvSpPr>
        <p:spPr/>
        <p:txBody>
          <a:bodyPr>
            <a:normAutofit lnSpcReduction="10000"/>
          </a:bodyPr>
          <a:lstStyle/>
          <a:p>
            <a:pPr lvl="1">
              <a:buFont typeface="Arial" panose="020B0604020202020204" pitchFamily="34" charset="0"/>
              <a:buChar char="•"/>
            </a:pPr>
            <a:r>
              <a:rPr lang="en-US" dirty="0"/>
              <a:t>Equipment used for materials handling of raw materials prior to commitment to the manufacturing operation</a:t>
            </a:r>
            <a:endParaRPr lang="en-US" sz="2400" dirty="0"/>
          </a:p>
          <a:p>
            <a:pPr marL="457200" lvl="1" indent="0">
              <a:buNone/>
            </a:pPr>
            <a:endParaRPr lang="en-US" dirty="0" smtClean="0"/>
          </a:p>
          <a:p>
            <a:pPr lvl="1">
              <a:buFont typeface="Arial" panose="020B0604020202020204" pitchFamily="34" charset="0"/>
              <a:buChar char="•"/>
            </a:pPr>
            <a:r>
              <a:rPr lang="en-US" dirty="0" smtClean="0"/>
              <a:t>Equipment </a:t>
            </a:r>
            <a:r>
              <a:rPr lang="en-US" dirty="0"/>
              <a:t>used for materials handling of finished </a:t>
            </a:r>
            <a:r>
              <a:rPr lang="en-US" dirty="0" smtClean="0"/>
              <a:t>goods</a:t>
            </a:r>
          </a:p>
          <a:p>
            <a:pPr marL="457200" lvl="1" indent="0">
              <a:buNone/>
            </a:pPr>
            <a:endParaRPr lang="en-US" sz="2400" dirty="0"/>
          </a:p>
          <a:p>
            <a:pPr lvl="1">
              <a:buFont typeface="Arial" panose="020B0604020202020204" pitchFamily="34" charset="0"/>
              <a:buChar char="•"/>
            </a:pPr>
            <a:r>
              <a:rPr lang="en-US" dirty="0"/>
              <a:t>Storage of finished </a:t>
            </a:r>
            <a:r>
              <a:rPr lang="en-US" dirty="0" smtClean="0"/>
              <a:t>goods</a:t>
            </a:r>
          </a:p>
          <a:p>
            <a:pPr marL="457200" lvl="1" indent="0">
              <a:buNone/>
            </a:pPr>
            <a:endParaRPr lang="en-US" sz="2400" dirty="0"/>
          </a:p>
          <a:p>
            <a:pPr lvl="1">
              <a:buFont typeface="Arial" panose="020B0604020202020204" pitchFamily="34" charset="0"/>
              <a:buChar char="•"/>
            </a:pPr>
            <a:r>
              <a:rPr lang="en-US" dirty="0"/>
              <a:t>Storage of process consumables</a:t>
            </a:r>
            <a:endParaRPr lang="en-US" sz="2400" dirty="0"/>
          </a:p>
          <a:p>
            <a:endParaRPr lang="en-US" dirty="0"/>
          </a:p>
        </p:txBody>
      </p:sp>
    </p:spTree>
    <p:extLst>
      <p:ext uri="{BB962C8B-B14F-4D97-AF65-F5344CB8AC3E}">
        <p14:creationId xmlns:p14="http://schemas.microsoft.com/office/powerpoint/2010/main" val="3864995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Items that Do </a:t>
            </a:r>
            <a:r>
              <a:rPr lang="en-US" u="sng" dirty="0" smtClean="0"/>
              <a:t>NOT</a:t>
            </a:r>
            <a:r>
              <a:rPr lang="en-US" dirty="0" smtClean="0"/>
              <a:t> Qualify for Exemption</a:t>
            </a:r>
            <a:endParaRPr lang="en-US" dirty="0"/>
          </a:p>
        </p:txBody>
      </p:sp>
      <p:sp>
        <p:nvSpPr>
          <p:cNvPr id="3" name="Content Placeholder 2"/>
          <p:cNvSpPr>
            <a:spLocks noGrp="1"/>
          </p:cNvSpPr>
          <p:nvPr>
            <p:ph idx="1"/>
          </p:nvPr>
        </p:nvSpPr>
        <p:spPr/>
        <p:txBody>
          <a:bodyPr/>
          <a:lstStyle/>
          <a:p>
            <a:pPr lvl="1">
              <a:buFont typeface="Arial" panose="020B0604020202020204" pitchFamily="34" charset="0"/>
              <a:buChar char="•"/>
            </a:pPr>
            <a:r>
              <a:rPr lang="en-US" dirty="0" smtClean="0"/>
              <a:t>Machinery</a:t>
            </a:r>
            <a:r>
              <a:rPr lang="en-US" dirty="0"/>
              <a:t>, equipment and other tangible property used for ventilation, dust or gas collection, humidity or temperature regulation, or similar environmental control</a:t>
            </a:r>
            <a:endParaRPr lang="en-US" sz="2400" dirty="0"/>
          </a:p>
          <a:p>
            <a:pPr lvl="2">
              <a:buFont typeface="Wingdings" panose="05000000000000000000" pitchFamily="2" charset="2"/>
              <a:buChar char="ü"/>
            </a:pPr>
            <a:endParaRPr lang="en-US" dirty="0" smtClean="0"/>
          </a:p>
          <a:p>
            <a:pPr lvl="2">
              <a:buFont typeface="Wingdings" panose="05000000000000000000" pitchFamily="2" charset="2"/>
              <a:buChar char="ü"/>
            </a:pPr>
            <a:r>
              <a:rPr lang="en-US" dirty="0" smtClean="0"/>
              <a:t>Exception </a:t>
            </a:r>
            <a:r>
              <a:rPr lang="en-US" dirty="0"/>
              <a:t>would be if it totally regulates the environment in a special and limited area necessary for production to occur</a:t>
            </a:r>
            <a:endParaRPr lang="en-US" sz="2000" dirty="0"/>
          </a:p>
          <a:p>
            <a:pPr marL="1371600" lvl="3" indent="0">
              <a:buNone/>
            </a:pPr>
            <a:r>
              <a:rPr lang="en-US" sz="2200" dirty="0"/>
              <a:t>a)  Clean room</a:t>
            </a:r>
          </a:p>
          <a:p>
            <a:pPr marL="1371600" lvl="3" indent="0">
              <a:buNone/>
            </a:pPr>
            <a:r>
              <a:rPr lang="en-US" sz="2200" dirty="0"/>
              <a:t>b)  Paint booth</a:t>
            </a:r>
          </a:p>
          <a:p>
            <a:endParaRPr lang="en-US" dirty="0"/>
          </a:p>
        </p:txBody>
      </p:sp>
    </p:spTree>
    <p:extLst>
      <p:ext uri="{BB962C8B-B14F-4D97-AF65-F5344CB8AC3E}">
        <p14:creationId xmlns:p14="http://schemas.microsoft.com/office/powerpoint/2010/main" val="5615007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Do </a:t>
            </a:r>
            <a:r>
              <a:rPr lang="en-US" u="sng" dirty="0"/>
              <a:t>NOT</a:t>
            </a:r>
            <a:r>
              <a:rPr lang="en-US" dirty="0"/>
              <a:t> Qualify for Exemption</a:t>
            </a:r>
          </a:p>
        </p:txBody>
      </p:sp>
      <p:sp>
        <p:nvSpPr>
          <p:cNvPr id="3" name="Content Placeholder 2"/>
          <p:cNvSpPr>
            <a:spLocks noGrp="1"/>
          </p:cNvSpPr>
          <p:nvPr>
            <p:ph idx="1"/>
          </p:nvPr>
        </p:nvSpPr>
        <p:spPr/>
        <p:txBody>
          <a:bodyPr/>
          <a:lstStyle/>
          <a:p>
            <a:pPr lvl="1">
              <a:buFont typeface="Arial" panose="020B0604020202020204" pitchFamily="34" charset="0"/>
              <a:buChar char="•"/>
            </a:pPr>
            <a:r>
              <a:rPr lang="en-US" dirty="0" smtClean="0"/>
              <a:t>Tangible </a:t>
            </a:r>
            <a:r>
              <a:rPr lang="en-US" dirty="0"/>
              <a:t>Personal Property used for protection or safety of </a:t>
            </a:r>
            <a:r>
              <a:rPr lang="en-US" dirty="0" smtClean="0"/>
              <a:t>workers</a:t>
            </a:r>
          </a:p>
          <a:p>
            <a:pPr marL="457200" lvl="1" indent="0">
              <a:buNone/>
            </a:pPr>
            <a:endParaRPr lang="en-US" sz="2400" dirty="0"/>
          </a:p>
          <a:p>
            <a:pPr lvl="2">
              <a:buFont typeface="Wingdings" panose="05000000000000000000" pitchFamily="2" charset="2"/>
              <a:buChar char="ü"/>
            </a:pPr>
            <a:r>
              <a:rPr lang="en-US" dirty="0"/>
              <a:t>Exception would be if the property were attached or incorporated into machinery and equipment used in the manufacturing operation</a:t>
            </a:r>
            <a:endParaRPr lang="en-US" sz="2000"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343398"/>
            <a:ext cx="3200400" cy="1672875"/>
          </a:xfrm>
          <a:prstGeom prst="rect">
            <a:avLst/>
          </a:prstGeom>
        </p:spPr>
      </p:pic>
    </p:spTree>
    <p:extLst>
      <p:ext uri="{BB962C8B-B14F-4D97-AF65-F5344CB8AC3E}">
        <p14:creationId xmlns:p14="http://schemas.microsoft.com/office/powerpoint/2010/main" val="679244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Manufacturing Exemption?</a:t>
            </a:r>
            <a:endParaRPr lang="en-US" dirty="0"/>
          </a:p>
        </p:txBody>
      </p:sp>
      <p:sp>
        <p:nvSpPr>
          <p:cNvPr id="3" name="Content Placeholder 2"/>
          <p:cNvSpPr>
            <a:spLocks noGrp="1"/>
          </p:cNvSpPr>
          <p:nvPr>
            <p:ph idx="1"/>
          </p:nvPr>
        </p:nvSpPr>
        <p:spPr/>
        <p:txBody>
          <a:bodyPr/>
          <a:lstStyle/>
          <a:p>
            <a:r>
              <a:rPr lang="en-US" dirty="0" smtClean="0"/>
              <a:t>It </a:t>
            </a:r>
            <a:r>
              <a:rPr lang="en-US" dirty="0"/>
              <a:t>is a statutory exemption from sales tax laid out in 5739.02 (B)(42)(g) for specific items used in a manufacturing process, as described in O.R.C. 5739.011</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352799"/>
            <a:ext cx="4191000" cy="2743201"/>
          </a:xfrm>
          <a:prstGeom prst="rect">
            <a:avLst/>
          </a:prstGeom>
        </p:spPr>
      </p:pic>
    </p:spTree>
    <p:extLst>
      <p:ext uri="{BB962C8B-B14F-4D97-AF65-F5344CB8AC3E}">
        <p14:creationId xmlns:p14="http://schemas.microsoft.com/office/powerpoint/2010/main" val="265443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that Do </a:t>
            </a:r>
            <a:r>
              <a:rPr lang="en-US" u="sng" dirty="0"/>
              <a:t>NOT</a:t>
            </a:r>
            <a:r>
              <a:rPr lang="en-US" dirty="0"/>
              <a:t> Qualify for Exemption</a:t>
            </a:r>
          </a:p>
        </p:txBody>
      </p:sp>
      <p:sp>
        <p:nvSpPr>
          <p:cNvPr id="3" name="Content Placeholder 2"/>
          <p:cNvSpPr>
            <a:spLocks noGrp="1"/>
          </p:cNvSpPr>
          <p:nvPr>
            <p:ph idx="1"/>
          </p:nvPr>
        </p:nvSpPr>
        <p:spPr/>
        <p:txBody>
          <a:bodyPr/>
          <a:lstStyle/>
          <a:p>
            <a:r>
              <a:rPr lang="en-US" dirty="0" smtClean="0"/>
              <a:t>Motor vehicles registered for operation on public highways</a:t>
            </a:r>
          </a:p>
          <a:p>
            <a:endParaRPr lang="en-US" dirty="0"/>
          </a:p>
          <a:p>
            <a:pPr lvl="1">
              <a:buFont typeface="Wingdings" panose="05000000000000000000" pitchFamily="2" charset="2"/>
              <a:buChar char="ü"/>
            </a:pPr>
            <a:r>
              <a:rPr lang="en-US" dirty="0" smtClean="0"/>
              <a:t>Vehicles moving goods between manufacturing facilities prior to Work in Process becoming finished goods would not qualify.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648200"/>
            <a:ext cx="4430226" cy="1295400"/>
          </a:xfrm>
          <a:prstGeom prst="rect">
            <a:avLst/>
          </a:prstGeom>
        </p:spPr>
      </p:pic>
    </p:spTree>
    <p:extLst>
      <p:ext uri="{BB962C8B-B14F-4D97-AF65-F5344CB8AC3E}">
        <p14:creationId xmlns:p14="http://schemas.microsoft.com/office/powerpoint/2010/main" val="648417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Percentages of Taxability</a:t>
            </a:r>
            <a:endParaRPr lang="en-US" dirty="0"/>
          </a:p>
        </p:txBody>
      </p:sp>
      <p:sp>
        <p:nvSpPr>
          <p:cNvPr id="3" name="Content Placeholder 2"/>
          <p:cNvSpPr>
            <a:spLocks noGrp="1"/>
          </p:cNvSpPr>
          <p:nvPr>
            <p:ph idx="1"/>
          </p:nvPr>
        </p:nvSpPr>
        <p:spPr/>
        <p:txBody>
          <a:bodyPr/>
          <a:lstStyle/>
          <a:p>
            <a:r>
              <a:rPr lang="en-US" dirty="0" smtClean="0"/>
              <a:t>Items used within the manufacturing process can be used in both a taxable and exempt manner</a:t>
            </a:r>
          </a:p>
          <a:p>
            <a:endParaRPr lang="en-US" dirty="0"/>
          </a:p>
          <a:p>
            <a:r>
              <a:rPr lang="en-US" dirty="0" smtClean="0"/>
              <a:t>Primary use for machinery  </a:t>
            </a:r>
          </a:p>
          <a:p>
            <a:endParaRPr lang="en-US" dirty="0"/>
          </a:p>
          <a:p>
            <a:r>
              <a:rPr lang="en-US" dirty="0" smtClean="0"/>
              <a:t>Treatment of fungibles</a:t>
            </a:r>
          </a:p>
          <a:p>
            <a:endParaRPr lang="en-US" dirty="0"/>
          </a:p>
          <a:p>
            <a:r>
              <a:rPr lang="en-US" dirty="0" smtClean="0"/>
              <a:t>Items for which use is difficult to determine </a:t>
            </a:r>
            <a:endParaRPr lang="en-US" dirty="0"/>
          </a:p>
        </p:txBody>
      </p:sp>
      <p:pic>
        <p:nvPicPr>
          <p:cNvPr id="1026" name="Picture 2" descr="D:\Users\DGreene\Desktop\percentag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667000"/>
            <a:ext cx="2450432" cy="247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734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Percentages of Taxability</a:t>
            </a:r>
          </a:p>
        </p:txBody>
      </p:sp>
      <p:sp>
        <p:nvSpPr>
          <p:cNvPr id="3" name="Content Placeholder 2"/>
          <p:cNvSpPr>
            <a:spLocks noGrp="1"/>
          </p:cNvSpPr>
          <p:nvPr>
            <p:ph idx="1"/>
          </p:nvPr>
        </p:nvSpPr>
        <p:spPr/>
        <p:txBody>
          <a:bodyPr>
            <a:normAutofit fontScale="92500" lnSpcReduction="10000"/>
          </a:bodyPr>
          <a:lstStyle/>
          <a:p>
            <a:r>
              <a:rPr lang="en-US" dirty="0" smtClean="0"/>
              <a:t>R.C. 5739.011(D)</a:t>
            </a:r>
          </a:p>
          <a:p>
            <a:pPr marL="0" indent="0">
              <a:buNone/>
            </a:pPr>
            <a:r>
              <a:rPr lang="en-US" dirty="0" smtClean="0"/>
              <a:t>	A machine that is used by a manufacturer in both a 	taxable and exempt manner is treated as either 	totally taxable or totally exempt based upon its 	</a:t>
            </a:r>
            <a:r>
              <a:rPr lang="en-US" b="1" dirty="0" smtClean="0"/>
              <a:t>quantified primary use</a:t>
            </a:r>
            <a:endParaRPr lang="en-US" dirty="0" smtClean="0"/>
          </a:p>
          <a:p>
            <a:endParaRPr lang="en-US" dirty="0"/>
          </a:p>
          <a:p>
            <a:r>
              <a:rPr lang="en-US" dirty="0" smtClean="0"/>
              <a:t>Examples from O.A.C. 5703-9-21</a:t>
            </a:r>
          </a:p>
          <a:p>
            <a:pPr lvl="2"/>
            <a:r>
              <a:rPr lang="en-US" dirty="0" smtClean="0"/>
              <a:t>Boilers</a:t>
            </a:r>
          </a:p>
          <a:p>
            <a:pPr lvl="2"/>
            <a:r>
              <a:rPr lang="en-US" dirty="0" smtClean="0"/>
              <a:t>Lift Trucks</a:t>
            </a:r>
          </a:p>
          <a:p>
            <a:pPr lvl="2"/>
            <a:r>
              <a:rPr lang="en-US" dirty="0" smtClean="0"/>
              <a:t>Refrigeration system</a:t>
            </a:r>
          </a:p>
          <a:p>
            <a:pPr marL="457200" lvl="1" indent="0">
              <a:buNone/>
            </a:pPr>
            <a:r>
              <a:rPr lang="en-US" dirty="0"/>
              <a:t>	</a:t>
            </a:r>
          </a:p>
        </p:txBody>
      </p:sp>
      <p:pic>
        <p:nvPicPr>
          <p:cNvPr id="3074" name="Picture 2" descr="D:\Users\DGreene\Desktop\machin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4159250"/>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638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Percentages of Taxability</a:t>
            </a:r>
          </a:p>
        </p:txBody>
      </p:sp>
      <p:sp>
        <p:nvSpPr>
          <p:cNvPr id="3" name="Content Placeholder 2"/>
          <p:cNvSpPr>
            <a:spLocks noGrp="1"/>
          </p:cNvSpPr>
          <p:nvPr>
            <p:ph idx="1"/>
          </p:nvPr>
        </p:nvSpPr>
        <p:spPr/>
        <p:txBody>
          <a:bodyPr>
            <a:normAutofit/>
          </a:bodyPr>
          <a:lstStyle/>
          <a:p>
            <a:r>
              <a:rPr lang="en-US" i="1" dirty="0" err="1" smtClean="0"/>
              <a:t>AeroQuip</a:t>
            </a:r>
            <a:r>
              <a:rPr lang="en-US" i="1" dirty="0" smtClean="0"/>
              <a:t> Corp. v. Tracy</a:t>
            </a:r>
            <a:r>
              <a:rPr lang="en-US" dirty="0" smtClean="0"/>
              <a:t>, B.T.A. No. 97-T-1612 (2000)</a:t>
            </a:r>
          </a:p>
          <a:p>
            <a:r>
              <a:rPr lang="en-US" i="1" dirty="0" err="1" smtClean="0"/>
              <a:t>AeroQuip</a:t>
            </a:r>
            <a:r>
              <a:rPr lang="en-US" i="1" dirty="0" smtClean="0"/>
              <a:t> Corp. v. </a:t>
            </a:r>
            <a:r>
              <a:rPr lang="en-US" i="1" dirty="0"/>
              <a:t>T</a:t>
            </a:r>
            <a:r>
              <a:rPr lang="en-US" i="1" dirty="0" smtClean="0"/>
              <a:t>racy</a:t>
            </a:r>
            <a:r>
              <a:rPr lang="en-US" dirty="0" smtClean="0"/>
              <a:t>, B.T.A. No. 2000-S-161 (2002)</a:t>
            </a:r>
          </a:p>
          <a:p>
            <a:pPr marL="457200" lvl="1" indent="0">
              <a:buNone/>
            </a:pPr>
            <a:endParaRPr lang="en-US" dirty="0" smtClean="0"/>
          </a:p>
          <a:p>
            <a:pPr marL="457200" lvl="1" indent="0">
              <a:buNone/>
            </a:pPr>
            <a:r>
              <a:rPr lang="en-US" dirty="0"/>
              <a:t>	</a:t>
            </a:r>
            <a:r>
              <a:rPr lang="en-US" dirty="0" smtClean="0"/>
              <a:t>“Quantified” can be any measurement of use</a:t>
            </a:r>
          </a:p>
          <a:p>
            <a:pPr marL="457200" lvl="1" indent="0">
              <a:buNone/>
            </a:pPr>
            <a:r>
              <a:rPr lang="en-US" dirty="0" smtClean="0"/>
              <a:t>		Time of use</a:t>
            </a:r>
          </a:p>
          <a:p>
            <a:pPr marL="457200" lvl="1" indent="0">
              <a:buNone/>
            </a:pPr>
            <a:r>
              <a:rPr lang="en-US" dirty="0"/>
              <a:t>	</a:t>
            </a:r>
            <a:r>
              <a:rPr lang="en-US" dirty="0" smtClean="0"/>
              <a:t>	Amounts processed</a:t>
            </a:r>
          </a:p>
          <a:p>
            <a:pPr marL="457200" lvl="1" indent="0">
              <a:buNone/>
            </a:pPr>
            <a:r>
              <a:rPr lang="en-US" dirty="0"/>
              <a:t>	</a:t>
            </a:r>
            <a:r>
              <a:rPr lang="en-US" dirty="0" smtClean="0"/>
              <a:t>	Will vary according to item	</a:t>
            </a:r>
            <a:endParaRPr lang="en-US" dirty="0"/>
          </a:p>
          <a:p>
            <a:pPr marL="457200" lvl="1" indent="0">
              <a:buNone/>
            </a:pPr>
            <a:r>
              <a:rPr lang="en-US" dirty="0" smtClean="0"/>
              <a:t>	</a:t>
            </a:r>
            <a:endParaRPr lang="en-US" dirty="0"/>
          </a:p>
        </p:txBody>
      </p:sp>
      <p:pic>
        <p:nvPicPr>
          <p:cNvPr id="2050" name="Picture 2" descr="D:\Users\DGreene\Desktop\scal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90" y="3733800"/>
            <a:ext cx="13716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Users\DGreene\Desktop\stopwatch.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787942"/>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522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Percentages of Taxability</a:t>
            </a:r>
          </a:p>
        </p:txBody>
      </p:sp>
      <p:sp>
        <p:nvSpPr>
          <p:cNvPr id="3" name="Content Placeholder 2"/>
          <p:cNvSpPr>
            <a:spLocks noGrp="1"/>
          </p:cNvSpPr>
          <p:nvPr>
            <p:ph idx="1"/>
          </p:nvPr>
        </p:nvSpPr>
        <p:spPr/>
        <p:txBody>
          <a:bodyPr/>
          <a:lstStyle/>
          <a:p>
            <a:r>
              <a:rPr lang="en-US" dirty="0"/>
              <a:t>R.C. 5739.011(D)</a:t>
            </a:r>
          </a:p>
          <a:p>
            <a:pPr marL="457200" lvl="1" indent="0">
              <a:buNone/>
            </a:pPr>
            <a:r>
              <a:rPr lang="en-US" dirty="0" smtClean="0"/>
              <a:t>Fungibles that are used in both a taxable and exempt manner shall be taxed upon the proportion of the fungibles used in a taxable manner</a:t>
            </a:r>
          </a:p>
          <a:p>
            <a:pPr marL="457200" lvl="1" indent="0">
              <a:buNone/>
            </a:pPr>
            <a:endParaRPr lang="en-US" dirty="0" smtClean="0"/>
          </a:p>
          <a:p>
            <a:pPr marL="457200" lvl="1" indent="0">
              <a:buNone/>
            </a:pPr>
            <a:r>
              <a:rPr lang="en-US" dirty="0" smtClean="0"/>
              <a:t>Percentage of taxability </a:t>
            </a:r>
          </a:p>
          <a:p>
            <a:pPr marL="457200" lvl="1" indent="0">
              <a:buNone/>
            </a:pPr>
            <a:r>
              <a:rPr lang="en-US" dirty="0"/>
              <a:t>d</a:t>
            </a:r>
            <a:r>
              <a:rPr lang="en-US" dirty="0" smtClean="0"/>
              <a:t>etermined by study completed </a:t>
            </a:r>
            <a:endParaRPr lang="en-US" dirty="0"/>
          </a:p>
          <a:p>
            <a:pPr marL="457200" lvl="1" indent="0">
              <a:buNone/>
            </a:pPr>
            <a:r>
              <a:rPr lang="en-US" dirty="0"/>
              <a:t>b</a:t>
            </a:r>
            <a:r>
              <a:rPr lang="en-US" dirty="0" smtClean="0"/>
              <a:t>y ODT and taxpayer</a:t>
            </a:r>
            <a:endParaRPr lang="en-US" dirty="0"/>
          </a:p>
        </p:txBody>
      </p:sp>
      <p:pic>
        <p:nvPicPr>
          <p:cNvPr id="4098" name="Picture 2" descr="D:\Users\DGreene\Desktop\fungibl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6860" y="3962399"/>
            <a:ext cx="2651689" cy="175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0180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Percentages of Taxability</a:t>
            </a:r>
            <a:endParaRPr lang="en-US" dirty="0"/>
          </a:p>
        </p:txBody>
      </p:sp>
      <p:sp>
        <p:nvSpPr>
          <p:cNvPr id="3" name="Content Placeholder 2"/>
          <p:cNvSpPr>
            <a:spLocks noGrp="1"/>
          </p:cNvSpPr>
          <p:nvPr>
            <p:ph idx="1"/>
          </p:nvPr>
        </p:nvSpPr>
        <p:spPr/>
        <p:txBody>
          <a:bodyPr/>
          <a:lstStyle/>
          <a:p>
            <a:r>
              <a:rPr lang="en-US" i="1" dirty="0" smtClean="0"/>
              <a:t>B.F. Goodrich Co. v. Lindley</a:t>
            </a:r>
            <a:r>
              <a:rPr lang="en-US" dirty="0" smtClean="0"/>
              <a:t>, 58 Ohio St.2d 364 (1979)</a:t>
            </a:r>
          </a:p>
          <a:p>
            <a:pPr marL="0" indent="0">
              <a:buNone/>
            </a:pPr>
            <a:r>
              <a:rPr lang="en-US" dirty="0" smtClean="0"/>
              <a:t>	</a:t>
            </a:r>
          </a:p>
          <a:p>
            <a:pPr marL="0" indent="0">
              <a:buNone/>
            </a:pPr>
            <a:r>
              <a:rPr lang="en-US" dirty="0"/>
              <a:t>	</a:t>
            </a:r>
            <a:r>
              <a:rPr lang="en-US" dirty="0" smtClean="0"/>
              <a:t>Coal and fuel used to power manufacturing 	equipment and heat buildings </a:t>
            </a:r>
          </a:p>
          <a:p>
            <a:pPr marL="0" indent="0">
              <a:buNone/>
            </a:pPr>
            <a:endParaRPr lang="en-US" dirty="0"/>
          </a:p>
          <a:p>
            <a:pPr marL="0" indent="0">
              <a:buNone/>
            </a:pPr>
            <a:r>
              <a:rPr lang="en-US" dirty="0" smtClean="0"/>
              <a:t>	Primary use test cannot be used to escape 	payment of tax by failing to separate fungibles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468729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Percentages </a:t>
            </a:r>
            <a:r>
              <a:rPr lang="en-US" dirty="0"/>
              <a:t>of Taxability</a:t>
            </a:r>
          </a:p>
        </p:txBody>
      </p:sp>
      <p:sp>
        <p:nvSpPr>
          <p:cNvPr id="3" name="Content Placeholder 2"/>
          <p:cNvSpPr>
            <a:spLocks noGrp="1"/>
          </p:cNvSpPr>
          <p:nvPr>
            <p:ph idx="1"/>
          </p:nvPr>
        </p:nvSpPr>
        <p:spPr/>
        <p:txBody>
          <a:bodyPr/>
          <a:lstStyle/>
          <a:p>
            <a:endParaRPr lang="en-US" dirty="0" smtClean="0"/>
          </a:p>
          <a:p>
            <a:r>
              <a:rPr lang="en-US" dirty="0" smtClean="0"/>
              <a:t>Natural Gas</a:t>
            </a:r>
          </a:p>
          <a:p>
            <a:endParaRPr lang="en-US" dirty="0" smtClean="0"/>
          </a:p>
          <a:p>
            <a:r>
              <a:rPr lang="en-US" dirty="0" smtClean="0"/>
              <a:t>Propane for forklifts</a:t>
            </a:r>
          </a:p>
          <a:p>
            <a:endParaRPr lang="en-US" dirty="0"/>
          </a:p>
          <a:p>
            <a:r>
              <a:rPr lang="en-US" dirty="0" smtClean="0"/>
              <a:t>Small parts and tools</a:t>
            </a:r>
            <a:endParaRPr lang="en-US" dirty="0"/>
          </a:p>
        </p:txBody>
      </p:sp>
      <p:pic>
        <p:nvPicPr>
          <p:cNvPr id="1027" name="Picture 3" descr="D:\Users\DGreene\Pictures\ga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7" y="1676400"/>
            <a:ext cx="3759200" cy="350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9414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&amp; Software</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Employment Services</a:t>
            </a:r>
          </a:p>
          <a:p>
            <a:pPr marL="0" indent="0">
              <a:buNone/>
            </a:pPr>
            <a:endParaRPr lang="en-US" dirty="0" smtClean="0"/>
          </a:p>
          <a:p>
            <a:pPr marL="0" indent="0">
              <a:buNone/>
            </a:pPr>
            <a:r>
              <a:rPr lang="en-US" dirty="0" smtClean="0"/>
              <a:t>	Building Maintenance &amp; Janitorial Services</a:t>
            </a:r>
          </a:p>
          <a:p>
            <a:pPr marL="0" indent="0">
              <a:buNone/>
            </a:pPr>
            <a:endParaRPr lang="en-US" dirty="0"/>
          </a:p>
          <a:p>
            <a:pPr marL="0" indent="0">
              <a:buNone/>
            </a:pPr>
            <a:r>
              <a:rPr lang="en-US" dirty="0" smtClean="0"/>
              <a:t>				Computer Services &amp; </a:t>
            </a:r>
          </a:p>
          <a:p>
            <a:pPr marL="0" indent="0">
              <a:buNone/>
            </a:pPr>
            <a:r>
              <a:rPr lang="en-US" dirty="0"/>
              <a:t>	</a:t>
            </a:r>
            <a:r>
              <a:rPr lang="en-US" dirty="0" smtClean="0"/>
              <a:t>				Software</a:t>
            </a:r>
          </a:p>
          <a:p>
            <a:endParaRPr lang="en-US" dirty="0"/>
          </a:p>
          <a:p>
            <a:endParaRPr lang="en-US" dirty="0"/>
          </a:p>
        </p:txBody>
      </p:sp>
      <p:pic>
        <p:nvPicPr>
          <p:cNvPr id="2051" name="Picture 3" descr="D:\Users\DGreene\Pictures\janitoria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14400"/>
            <a:ext cx="2068511" cy="20685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sers\DGreene\Desktop\servic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86200"/>
            <a:ext cx="36385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19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Employment Services</a:t>
            </a:r>
            <a:endParaRPr lang="en-US" dirty="0"/>
          </a:p>
        </p:txBody>
      </p:sp>
      <p:sp>
        <p:nvSpPr>
          <p:cNvPr id="3" name="Content Placeholder 2"/>
          <p:cNvSpPr>
            <a:spLocks noGrp="1"/>
          </p:cNvSpPr>
          <p:nvPr>
            <p:ph idx="1"/>
          </p:nvPr>
        </p:nvSpPr>
        <p:spPr/>
        <p:txBody>
          <a:bodyPr>
            <a:normAutofit/>
          </a:bodyPr>
          <a:lstStyle/>
          <a:p>
            <a:r>
              <a:rPr lang="en-US" dirty="0" smtClean="0"/>
              <a:t>R.C. 5739.01(B)(3)(k) &amp; (JJ)</a:t>
            </a:r>
          </a:p>
          <a:p>
            <a:endParaRPr lang="en-US" dirty="0"/>
          </a:p>
          <a:p>
            <a:pPr lvl="1"/>
            <a:r>
              <a:rPr lang="en-US" altLang="en-US" dirty="0" smtClean="0"/>
              <a:t>supplying personnel</a:t>
            </a:r>
            <a:r>
              <a:rPr lang="en-US" altLang="en-US" dirty="0"/>
              <a:t>, </a:t>
            </a:r>
            <a:r>
              <a:rPr lang="en-US" altLang="en-US" dirty="0" smtClean="0"/>
              <a:t>(temporary </a:t>
            </a:r>
            <a:r>
              <a:rPr lang="en-US" altLang="en-US" dirty="0"/>
              <a:t>or </a:t>
            </a:r>
            <a:r>
              <a:rPr lang="en-US" altLang="en-US" dirty="0" smtClean="0"/>
              <a:t>long-term) </a:t>
            </a:r>
          </a:p>
          <a:p>
            <a:pPr lvl="1"/>
            <a:endParaRPr lang="en-US" altLang="en-US" dirty="0" smtClean="0"/>
          </a:p>
          <a:p>
            <a:pPr lvl="1"/>
            <a:r>
              <a:rPr lang="en-US" altLang="en-US" dirty="0" smtClean="0"/>
              <a:t>to </a:t>
            </a:r>
            <a:r>
              <a:rPr lang="en-US" altLang="en-US" dirty="0"/>
              <a:t>perform work under another's supervision or </a:t>
            </a:r>
            <a:r>
              <a:rPr lang="en-US" altLang="en-US" dirty="0" smtClean="0"/>
              <a:t>control</a:t>
            </a:r>
          </a:p>
          <a:p>
            <a:pPr lvl="1"/>
            <a:endParaRPr lang="en-US" altLang="en-US" dirty="0"/>
          </a:p>
          <a:p>
            <a:pPr lvl="1"/>
            <a:r>
              <a:rPr lang="en-US" altLang="en-US" dirty="0" smtClean="0"/>
              <a:t>personnel </a:t>
            </a:r>
            <a:r>
              <a:rPr lang="en-US" altLang="en-US" dirty="0"/>
              <a:t>receive their </a:t>
            </a:r>
            <a:r>
              <a:rPr lang="en-US" altLang="en-US" dirty="0" smtClean="0"/>
              <a:t>compensation </a:t>
            </a:r>
            <a:r>
              <a:rPr lang="en-US" altLang="en-US" dirty="0"/>
              <a:t>from the </a:t>
            </a:r>
            <a:r>
              <a:rPr lang="en-US" altLang="en-US" dirty="0" smtClean="0"/>
              <a:t>provider </a:t>
            </a:r>
            <a:r>
              <a:rPr lang="en-US" altLang="en-US" dirty="0"/>
              <a:t>of the employment </a:t>
            </a:r>
            <a:r>
              <a:rPr lang="en-US" altLang="en-US" dirty="0" smtClean="0"/>
              <a:t>service</a:t>
            </a:r>
            <a:endParaRPr lang="en-US" altLang="en-US" dirty="0"/>
          </a:p>
          <a:p>
            <a:pPr lvl="1"/>
            <a:endParaRPr lang="en-US" dirty="0" smtClean="0"/>
          </a:p>
          <a:p>
            <a:endParaRPr lang="en-US" dirty="0"/>
          </a:p>
        </p:txBody>
      </p:sp>
    </p:spTree>
    <p:extLst>
      <p:ext uri="{BB962C8B-B14F-4D97-AF65-F5344CB8AC3E}">
        <p14:creationId xmlns:p14="http://schemas.microsoft.com/office/powerpoint/2010/main" val="41113655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Employment Services</a:t>
            </a:r>
          </a:p>
        </p:txBody>
      </p:sp>
      <p:sp>
        <p:nvSpPr>
          <p:cNvPr id="3" name="Content Placeholder 2"/>
          <p:cNvSpPr>
            <a:spLocks noGrp="1"/>
          </p:cNvSpPr>
          <p:nvPr>
            <p:ph idx="1"/>
          </p:nvPr>
        </p:nvSpPr>
        <p:spPr/>
        <p:txBody>
          <a:bodyPr/>
          <a:lstStyle/>
          <a:p>
            <a:endParaRPr lang="en-US" dirty="0" smtClean="0"/>
          </a:p>
          <a:p>
            <a:r>
              <a:rPr lang="en-US" dirty="0" smtClean="0"/>
              <a:t>R.C. 5739.01(JJ)(3)</a:t>
            </a:r>
          </a:p>
          <a:p>
            <a:endParaRPr lang="en-US" dirty="0" smtClean="0"/>
          </a:p>
          <a:p>
            <a:pPr lvl="2"/>
            <a:r>
              <a:rPr lang="en-US" dirty="0" smtClean="0"/>
              <a:t>Contract of at least one year</a:t>
            </a:r>
          </a:p>
          <a:p>
            <a:pPr lvl="2"/>
            <a:r>
              <a:rPr lang="en-US" dirty="0" smtClean="0"/>
              <a:t>Contract specifies that each employee is assigned “permanently”</a:t>
            </a:r>
            <a:endParaRPr lang="en-US" dirty="0"/>
          </a:p>
        </p:txBody>
      </p:sp>
      <p:pic>
        <p:nvPicPr>
          <p:cNvPr id="1026" name="Picture 2" descr="D:\Users\DGreene\Desktop\contract.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4343400"/>
            <a:ext cx="2971800" cy="210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258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Qualifies?</a:t>
            </a:r>
            <a:endParaRPr lang="en-US" dirty="0"/>
          </a:p>
        </p:txBody>
      </p:sp>
      <p:sp>
        <p:nvSpPr>
          <p:cNvPr id="3" name="Content Placeholder 2"/>
          <p:cNvSpPr>
            <a:spLocks noGrp="1"/>
          </p:cNvSpPr>
          <p:nvPr>
            <p:ph idx="1"/>
          </p:nvPr>
        </p:nvSpPr>
        <p:spPr/>
        <p:txBody>
          <a:bodyPr/>
          <a:lstStyle/>
          <a:p>
            <a:pPr marL="342900" lvl="2" indent="-342900"/>
            <a:r>
              <a:rPr lang="en-US" dirty="0" smtClean="0"/>
              <a:t>Manufacturer </a:t>
            </a:r>
            <a:r>
              <a:rPr lang="en-US" dirty="0"/>
              <a:t>is defined as “a person who is </a:t>
            </a:r>
            <a:r>
              <a:rPr lang="en-US" dirty="0" smtClean="0"/>
              <a:t>engaged </a:t>
            </a:r>
            <a:r>
              <a:rPr lang="en-US" dirty="0"/>
              <a:t>in manufacturing, processing, assembling or refining a product for sale and, solely for the purposes of division (B)(12) of this section, a person who meets all of the qualifications of that division.”</a:t>
            </a:r>
            <a:endParaRPr lang="en-US" sz="2000" dirty="0"/>
          </a:p>
          <a:p>
            <a:endParaRPr lang="en-US" sz="2400" dirty="0" smtClean="0"/>
          </a:p>
          <a:p>
            <a:pPr marL="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200401"/>
            <a:ext cx="5546259" cy="2743200"/>
          </a:xfrm>
          <a:prstGeom prst="rect">
            <a:avLst/>
          </a:prstGeom>
        </p:spPr>
      </p:pic>
    </p:spTree>
    <p:extLst>
      <p:ext uri="{BB962C8B-B14F-4D97-AF65-F5344CB8AC3E}">
        <p14:creationId xmlns:p14="http://schemas.microsoft.com/office/powerpoint/2010/main" val="2882814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Employment Services</a:t>
            </a:r>
          </a:p>
        </p:txBody>
      </p:sp>
      <p:sp>
        <p:nvSpPr>
          <p:cNvPr id="3" name="Content Placeholder 2"/>
          <p:cNvSpPr>
            <a:spLocks noGrp="1"/>
          </p:cNvSpPr>
          <p:nvPr>
            <p:ph idx="1"/>
          </p:nvPr>
        </p:nvSpPr>
        <p:spPr/>
        <p:txBody>
          <a:bodyPr>
            <a:normAutofit fontScale="92500" lnSpcReduction="10000"/>
          </a:bodyPr>
          <a:lstStyle/>
          <a:p>
            <a:pPr marL="0" indent="0">
              <a:buNone/>
            </a:pPr>
            <a:r>
              <a:rPr lang="en-US" i="1" dirty="0" smtClean="0"/>
              <a:t>H.R. Options v. </a:t>
            </a:r>
            <a:r>
              <a:rPr lang="en-US" i="1" dirty="0" err="1" smtClean="0"/>
              <a:t>Zaino</a:t>
            </a:r>
            <a:r>
              <a:rPr lang="en-US" dirty="0" smtClean="0"/>
              <a:t>, 100 Ohio St.3d 373 (2004)</a:t>
            </a:r>
          </a:p>
          <a:p>
            <a:pPr marL="0" indent="0">
              <a:buNone/>
            </a:pPr>
            <a:r>
              <a:rPr lang="en-US" dirty="0" smtClean="0"/>
              <a:t>	</a:t>
            </a:r>
          </a:p>
          <a:p>
            <a:pPr marL="0" indent="0">
              <a:buNone/>
            </a:pPr>
            <a:r>
              <a:rPr lang="en-US" dirty="0"/>
              <a:t>	</a:t>
            </a:r>
            <a:r>
              <a:rPr lang="en-US" dirty="0" smtClean="0"/>
              <a:t>Permanent = Indefinite Period</a:t>
            </a:r>
          </a:p>
          <a:p>
            <a:pPr marL="0" indent="0">
              <a:buNone/>
            </a:pPr>
            <a:r>
              <a:rPr lang="en-US" dirty="0" smtClean="0"/>
              <a:t>		No ending date</a:t>
            </a:r>
          </a:p>
          <a:p>
            <a:pPr marL="0" indent="0">
              <a:buNone/>
            </a:pPr>
            <a:r>
              <a:rPr lang="en-US" dirty="0" smtClean="0"/>
              <a:t>		Not a substitute for employee</a:t>
            </a:r>
          </a:p>
          <a:p>
            <a:pPr marL="0" indent="0">
              <a:buNone/>
            </a:pPr>
            <a:r>
              <a:rPr lang="en-US" dirty="0" smtClean="0"/>
              <a:t>		Not short term work</a:t>
            </a:r>
          </a:p>
          <a:p>
            <a:pPr marL="0" indent="0">
              <a:buNone/>
            </a:pPr>
            <a:endParaRPr lang="en-US" dirty="0"/>
          </a:p>
          <a:p>
            <a:pPr marL="0" indent="0">
              <a:buNone/>
            </a:pPr>
            <a:r>
              <a:rPr lang="en-US" dirty="0" smtClean="0"/>
              <a:t>“The contract, along with the facts and circumstances of the assignment, should permit the Tax Commissioner’s agent to determine permanency.”</a:t>
            </a:r>
          </a:p>
          <a:p>
            <a:pPr marL="1371600" lvl="3" indent="0">
              <a:buNone/>
            </a:pPr>
            <a:endParaRPr lang="en-US" dirty="0" smtClean="0"/>
          </a:p>
          <a:p>
            <a:pPr marL="1371600" lvl="3" indent="0">
              <a:buNone/>
            </a:pPr>
            <a:endParaRPr lang="en-US" dirty="0"/>
          </a:p>
          <a:p>
            <a:pPr marL="1371600" lvl="3" indent="0">
              <a:buNone/>
            </a:pPr>
            <a:endParaRPr lang="en-US" dirty="0" smtClean="0"/>
          </a:p>
          <a:p>
            <a:pPr marL="1371600" lvl="3" indent="0">
              <a:buNone/>
            </a:pPr>
            <a:endParaRPr lang="en-US" dirty="0"/>
          </a:p>
          <a:p>
            <a:pPr marL="1371600" lvl="3" indent="0">
              <a:buNone/>
            </a:pPr>
            <a:endParaRPr lang="en-US" dirty="0" smtClean="0"/>
          </a:p>
        </p:txBody>
      </p:sp>
    </p:spTree>
    <p:extLst>
      <p:ext uri="{BB962C8B-B14F-4D97-AF65-F5344CB8AC3E}">
        <p14:creationId xmlns:p14="http://schemas.microsoft.com/office/powerpoint/2010/main" val="2860572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Employment Services</a:t>
            </a:r>
          </a:p>
        </p:txBody>
      </p:sp>
      <p:sp>
        <p:nvSpPr>
          <p:cNvPr id="3" name="Content Placeholder 2"/>
          <p:cNvSpPr>
            <a:spLocks noGrp="1"/>
          </p:cNvSpPr>
          <p:nvPr>
            <p:ph idx="1"/>
          </p:nvPr>
        </p:nvSpPr>
        <p:spPr/>
        <p:txBody>
          <a:bodyPr>
            <a:normAutofit/>
          </a:bodyPr>
          <a:lstStyle/>
          <a:p>
            <a:r>
              <a:rPr lang="en-US" i="1" dirty="0" err="1" smtClean="0"/>
              <a:t>Bellemar</a:t>
            </a:r>
            <a:r>
              <a:rPr lang="en-US" i="1" dirty="0" smtClean="0"/>
              <a:t> Parts Industries, Inc. v. Tracy</a:t>
            </a:r>
            <a:r>
              <a:rPr lang="en-US" dirty="0" smtClean="0"/>
              <a:t>, 88 Ohio St.3d 351 (2000)</a:t>
            </a:r>
          </a:p>
          <a:p>
            <a:pPr marL="0" indent="0">
              <a:buNone/>
            </a:pPr>
            <a:r>
              <a:rPr lang="en-US" dirty="0" smtClean="0"/>
              <a:t>	</a:t>
            </a:r>
            <a:r>
              <a:rPr lang="en-US" sz="2400" dirty="0" smtClean="0"/>
              <a:t>Rejected resale exemption</a:t>
            </a:r>
            <a:endParaRPr lang="en-US" sz="2400" dirty="0"/>
          </a:p>
          <a:p>
            <a:pPr marL="0" indent="0">
              <a:buNone/>
            </a:pPr>
            <a:r>
              <a:rPr lang="en-US" dirty="0" smtClean="0"/>
              <a:t>	</a:t>
            </a:r>
            <a:r>
              <a:rPr lang="en-US" sz="2400" dirty="0" smtClean="0"/>
              <a:t>Employment services are not a “thing transferred”</a:t>
            </a:r>
            <a:endParaRPr lang="en-US" sz="2400" dirty="0"/>
          </a:p>
          <a:p>
            <a:pPr marL="0" indent="0">
              <a:buNone/>
            </a:pPr>
            <a:r>
              <a:rPr lang="en-US" sz="2400" dirty="0" smtClean="0"/>
              <a:t>	Specific services are listed per R.C. 5739.02(B)(42)</a:t>
            </a:r>
          </a:p>
        </p:txBody>
      </p:sp>
      <p:pic>
        <p:nvPicPr>
          <p:cNvPr id="1026" name="Picture 2" descr="D:\Users\DGreene\Desktop\crew.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267200"/>
            <a:ext cx="4343400" cy="204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457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Maintenance &amp; Janitorial</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R.C. 5739.01(B)(3)(j)</a:t>
            </a:r>
          </a:p>
          <a:p>
            <a:pPr marL="0" indent="0">
              <a:buNone/>
            </a:pPr>
            <a:r>
              <a:rPr lang="en-US" dirty="0" smtClean="0"/>
              <a:t>	Providing building maintenance and</a:t>
            </a:r>
          </a:p>
          <a:p>
            <a:pPr marL="0" indent="0">
              <a:buNone/>
            </a:pPr>
            <a:r>
              <a:rPr lang="en-US" dirty="0"/>
              <a:t>	</a:t>
            </a:r>
            <a:r>
              <a:rPr lang="en-US" dirty="0" smtClean="0"/>
              <a:t>janitorial services is defined as a</a:t>
            </a:r>
          </a:p>
          <a:p>
            <a:pPr marL="0" indent="0">
              <a:buNone/>
            </a:pPr>
            <a:r>
              <a:rPr lang="en-US" dirty="0"/>
              <a:t>	</a:t>
            </a:r>
            <a:r>
              <a:rPr lang="en-US" dirty="0" smtClean="0"/>
              <a:t>taxable sale</a:t>
            </a:r>
          </a:p>
          <a:p>
            <a:pPr marL="0" indent="0">
              <a:buNone/>
            </a:pPr>
            <a:r>
              <a:rPr lang="en-US" dirty="0"/>
              <a:t>	</a:t>
            </a:r>
            <a:r>
              <a:rPr lang="en-US" dirty="0" smtClean="0"/>
              <a:t>	</a:t>
            </a:r>
            <a:endParaRPr lang="en-US" dirty="0"/>
          </a:p>
          <a:p>
            <a:pPr marL="0" indent="0">
              <a:buNone/>
            </a:pPr>
            <a:r>
              <a:rPr lang="en-US" dirty="0" smtClean="0"/>
              <a:t>R.C. 5739.01(II)</a:t>
            </a:r>
          </a:p>
          <a:p>
            <a:pPr marL="0" indent="0">
              <a:buNone/>
            </a:pPr>
            <a:r>
              <a:rPr lang="en-US" dirty="0" smtClean="0"/>
              <a:t>	Cleaning the interior or exterior of</a:t>
            </a:r>
          </a:p>
          <a:p>
            <a:pPr marL="0" indent="0">
              <a:buNone/>
            </a:pPr>
            <a:r>
              <a:rPr lang="en-US" dirty="0"/>
              <a:t>	</a:t>
            </a:r>
            <a:r>
              <a:rPr lang="en-US" dirty="0" smtClean="0"/>
              <a:t>a building and any tangible personal property 	therein</a:t>
            </a:r>
          </a:p>
          <a:p>
            <a:pPr marL="0" indent="0">
              <a:buNone/>
            </a:pPr>
            <a:r>
              <a:rPr lang="en-US" dirty="0"/>
              <a:t>	</a:t>
            </a:r>
            <a:r>
              <a:rPr lang="en-US" dirty="0" smtClean="0"/>
              <a:t>	- less than $5,000</a:t>
            </a:r>
          </a:p>
          <a:p>
            <a:pPr marL="0" indent="0">
              <a:buNone/>
            </a:pPr>
            <a:r>
              <a:rPr lang="en-US" dirty="0"/>
              <a:t>	</a:t>
            </a:r>
            <a:r>
              <a:rPr lang="en-US" dirty="0" smtClean="0"/>
              <a:t>	- establishment described in 21 U.S.C. 608</a:t>
            </a:r>
            <a:endParaRPr lang="en-US" dirty="0"/>
          </a:p>
        </p:txBody>
      </p:sp>
      <p:pic>
        <p:nvPicPr>
          <p:cNvPr id="2051" name="Picture 3" descr="D:\Users\DGreene\Desktop\janitori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52601"/>
            <a:ext cx="2286000" cy="256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991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Maintenance &amp; Janitorial</a:t>
            </a:r>
          </a:p>
        </p:txBody>
      </p:sp>
      <p:sp>
        <p:nvSpPr>
          <p:cNvPr id="3" name="Content Placeholder 2"/>
          <p:cNvSpPr>
            <a:spLocks noGrp="1"/>
          </p:cNvSpPr>
          <p:nvPr>
            <p:ph idx="1"/>
          </p:nvPr>
        </p:nvSpPr>
        <p:spPr/>
        <p:txBody>
          <a:bodyPr/>
          <a:lstStyle/>
          <a:p>
            <a:pPr marL="0" indent="0">
              <a:buNone/>
            </a:pPr>
            <a:r>
              <a:rPr lang="en-US" dirty="0" smtClean="0"/>
              <a:t>R.C. 5739.011(C)(8)</a:t>
            </a:r>
          </a:p>
          <a:p>
            <a:pPr marL="0" indent="0">
              <a:buNone/>
            </a:pPr>
            <a:r>
              <a:rPr lang="en-US" dirty="0" smtClean="0"/>
              <a:t>The “thing transferred” does not include machinery used to clean, repair or maintain real or personal property in the facility</a:t>
            </a:r>
          </a:p>
          <a:p>
            <a:pPr marL="0" indent="0">
              <a:buNone/>
            </a:pPr>
            <a:endParaRPr lang="en-US" dirty="0"/>
          </a:p>
          <a:p>
            <a:pPr marL="0" indent="0">
              <a:buNone/>
            </a:pPr>
            <a:r>
              <a:rPr lang="en-US" dirty="0" smtClean="0"/>
              <a:t>Except as provided in R.C. 5739.011(B)(13)</a:t>
            </a:r>
            <a:endParaRPr lang="en-US" dirty="0"/>
          </a:p>
        </p:txBody>
      </p:sp>
      <p:pic>
        <p:nvPicPr>
          <p:cNvPr id="3074" name="Picture 2" descr="D:\Users\DGreene\Desktop\drain cle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4572000"/>
            <a:ext cx="2743200" cy="203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9686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Maintenance &amp; Janitorial</a:t>
            </a:r>
          </a:p>
        </p:txBody>
      </p:sp>
      <p:sp>
        <p:nvSpPr>
          <p:cNvPr id="3" name="Content Placeholder 2"/>
          <p:cNvSpPr>
            <a:spLocks noGrp="1"/>
          </p:cNvSpPr>
          <p:nvPr>
            <p:ph idx="1"/>
          </p:nvPr>
        </p:nvSpPr>
        <p:spPr/>
        <p:txBody>
          <a:bodyPr>
            <a:normAutofit lnSpcReduction="10000"/>
          </a:bodyPr>
          <a:lstStyle/>
          <a:p>
            <a:r>
              <a:rPr lang="en-US" dirty="0" smtClean="0"/>
              <a:t>Clean-in-Place Systems</a:t>
            </a:r>
          </a:p>
          <a:p>
            <a:pPr marL="0" indent="0">
              <a:buNone/>
            </a:pPr>
            <a:endParaRPr lang="en-US" dirty="0"/>
          </a:p>
          <a:p>
            <a:pPr marL="0" indent="0">
              <a:buNone/>
            </a:pPr>
            <a:r>
              <a:rPr lang="en-US" dirty="0" smtClean="0"/>
              <a:t>	Do not qualify for the manufacturing exemption 	unless you are producing:</a:t>
            </a:r>
          </a:p>
          <a:p>
            <a:pPr marL="0" indent="0">
              <a:buNone/>
            </a:pPr>
            <a:endParaRPr lang="en-US" dirty="0" smtClean="0"/>
          </a:p>
          <a:p>
            <a:pPr marL="0" indent="0">
              <a:buNone/>
            </a:pPr>
            <a:r>
              <a:rPr lang="en-US" dirty="0"/>
              <a:t>		</a:t>
            </a:r>
            <a:r>
              <a:rPr lang="en-US" dirty="0" smtClean="0"/>
              <a:t>milk</a:t>
            </a:r>
          </a:p>
          <a:p>
            <a:pPr marL="0" indent="0">
              <a:buNone/>
            </a:pPr>
            <a:r>
              <a:rPr lang="en-US" dirty="0"/>
              <a:t>	</a:t>
            </a:r>
            <a:r>
              <a:rPr lang="en-US" dirty="0" smtClean="0"/>
              <a:t>	ice cream</a:t>
            </a:r>
          </a:p>
          <a:p>
            <a:pPr marL="0" indent="0">
              <a:buNone/>
            </a:pPr>
            <a:r>
              <a:rPr lang="en-US" dirty="0"/>
              <a:t>	</a:t>
            </a:r>
            <a:r>
              <a:rPr lang="en-US" dirty="0" smtClean="0"/>
              <a:t>	yogurt</a:t>
            </a:r>
          </a:p>
          <a:p>
            <a:pPr marL="0" indent="0">
              <a:buNone/>
            </a:pPr>
            <a:r>
              <a:rPr lang="en-US" dirty="0"/>
              <a:t>	</a:t>
            </a:r>
            <a:r>
              <a:rPr lang="en-US" dirty="0" smtClean="0"/>
              <a:t>	cheese </a:t>
            </a:r>
            <a:endParaRPr lang="en-US" dirty="0"/>
          </a:p>
        </p:txBody>
      </p:sp>
      <p:pic>
        <p:nvPicPr>
          <p:cNvPr id="4098" name="Picture 2" descr="D:\Users\DGreene\Desktop\C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5814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197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Maintenance &amp; Janitorial</a:t>
            </a:r>
          </a:p>
        </p:txBody>
      </p:sp>
      <p:sp>
        <p:nvSpPr>
          <p:cNvPr id="3" name="Content Placeholder 2"/>
          <p:cNvSpPr>
            <a:spLocks noGrp="1"/>
          </p:cNvSpPr>
          <p:nvPr>
            <p:ph idx="1"/>
          </p:nvPr>
        </p:nvSpPr>
        <p:spPr/>
        <p:txBody>
          <a:bodyPr/>
          <a:lstStyle/>
          <a:p>
            <a:r>
              <a:rPr lang="en-US" i="1" dirty="0" smtClean="0"/>
              <a:t>The </a:t>
            </a:r>
            <a:r>
              <a:rPr lang="en-US" i="1" dirty="0" err="1" smtClean="0"/>
              <a:t>Dannon</a:t>
            </a:r>
            <a:r>
              <a:rPr lang="en-US" i="1" dirty="0" smtClean="0"/>
              <a:t> Company, Inc. v. Tracy</a:t>
            </a:r>
            <a:r>
              <a:rPr lang="en-US" dirty="0" smtClean="0"/>
              <a:t>, B.T.A. No. 97-M-233 (1998)</a:t>
            </a:r>
          </a:p>
          <a:p>
            <a:pPr marL="914400" lvl="2" indent="0">
              <a:buNone/>
            </a:pPr>
            <a:endParaRPr lang="en-US" dirty="0" smtClean="0"/>
          </a:p>
          <a:p>
            <a:pPr marL="914400" lvl="2" indent="0">
              <a:buNone/>
            </a:pPr>
            <a:r>
              <a:rPr lang="en-US" dirty="0" smtClean="0"/>
              <a:t>		Distinction between cleaning and 			necessary for the manufacturing process</a:t>
            </a:r>
          </a:p>
          <a:p>
            <a:pPr marL="914400" lvl="2" indent="0">
              <a:buNone/>
            </a:pPr>
            <a:endParaRPr lang="en-US" dirty="0" smtClean="0"/>
          </a:p>
          <a:p>
            <a:pPr marL="914400" lvl="2" indent="0">
              <a:buNone/>
            </a:pPr>
            <a:r>
              <a:rPr lang="en-US" dirty="0" smtClean="0"/>
              <a:t>		Limited to certain yogurt production, but 		R.C. 5739.011(B)(13) exempts all dairy 		cleaning equipment</a:t>
            </a:r>
          </a:p>
          <a:p>
            <a:pPr marL="914400" lvl="2" indent="0">
              <a:buNone/>
            </a:pPr>
            <a:endParaRPr lang="en-US" dirty="0"/>
          </a:p>
          <a:p>
            <a:pPr marL="914400" lvl="2" indent="0">
              <a:buNone/>
            </a:pPr>
            <a:endParaRPr lang="en-US" dirty="0"/>
          </a:p>
        </p:txBody>
      </p:sp>
      <p:pic>
        <p:nvPicPr>
          <p:cNvPr id="5122" name="Picture 2" descr="D:\Users\DGreene\Desktop\dai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124200"/>
            <a:ext cx="2438065" cy="231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8784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Services &amp; Software</a:t>
            </a:r>
            <a:endParaRPr lang="en-US" dirty="0"/>
          </a:p>
        </p:txBody>
      </p:sp>
      <p:sp>
        <p:nvSpPr>
          <p:cNvPr id="3" name="Content Placeholder 2"/>
          <p:cNvSpPr>
            <a:spLocks noGrp="1"/>
          </p:cNvSpPr>
          <p:nvPr>
            <p:ph idx="1"/>
          </p:nvPr>
        </p:nvSpPr>
        <p:spPr/>
        <p:txBody>
          <a:bodyPr/>
          <a:lstStyle/>
          <a:p>
            <a:pPr marL="0" indent="0">
              <a:buNone/>
            </a:pPr>
            <a:r>
              <a:rPr lang="en-US" i="1" dirty="0" smtClean="0"/>
              <a:t>Minco Tool &amp; Mold, Inc. v. </a:t>
            </a:r>
            <a:r>
              <a:rPr lang="en-US" i="1" dirty="0" err="1" smtClean="0"/>
              <a:t>Limbach</a:t>
            </a:r>
            <a:r>
              <a:rPr lang="en-US" dirty="0" smtClean="0"/>
              <a:t>, B.T.A. No. 88-E-157 (1990)</a:t>
            </a:r>
          </a:p>
          <a:p>
            <a:pPr marL="0" indent="0">
              <a:buNone/>
            </a:pPr>
            <a:endParaRPr lang="en-US" dirty="0" smtClean="0"/>
          </a:p>
          <a:p>
            <a:pPr marL="0" indent="0">
              <a:buNone/>
            </a:pPr>
            <a:r>
              <a:rPr lang="en-US" dirty="0" smtClean="0"/>
              <a:t>	Software that was used to control production 	machinery based upon CAD-CAM drawings 	qualified for the manufacturing exemption</a:t>
            </a:r>
            <a:endParaRPr lang="en-US" dirty="0"/>
          </a:p>
        </p:txBody>
      </p:sp>
      <p:pic>
        <p:nvPicPr>
          <p:cNvPr id="7170" name="Picture 2" descr="D:\Users\DGreene\Desktop\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419600"/>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9016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Services &amp; Software</a:t>
            </a:r>
          </a:p>
        </p:txBody>
      </p:sp>
      <p:sp>
        <p:nvSpPr>
          <p:cNvPr id="3" name="Content Placeholder 2"/>
          <p:cNvSpPr>
            <a:spLocks noGrp="1"/>
          </p:cNvSpPr>
          <p:nvPr>
            <p:ph idx="1"/>
          </p:nvPr>
        </p:nvSpPr>
        <p:spPr/>
        <p:txBody>
          <a:bodyPr/>
          <a:lstStyle/>
          <a:p>
            <a:pPr marL="457200" lvl="1" indent="0">
              <a:buNone/>
            </a:pPr>
            <a:r>
              <a:rPr lang="en-US" dirty="0" smtClean="0"/>
              <a:t>Software that would not qualify for the exemption:</a:t>
            </a:r>
          </a:p>
          <a:p>
            <a:pPr marL="457200" lvl="1" indent="0">
              <a:buNone/>
            </a:pPr>
            <a:endParaRPr lang="en-US" dirty="0"/>
          </a:p>
          <a:p>
            <a:pPr marL="457200" lvl="1" indent="0">
              <a:buNone/>
            </a:pPr>
            <a:r>
              <a:rPr lang="en-US" dirty="0" smtClean="0"/>
              <a:t>Monitoring Software</a:t>
            </a:r>
          </a:p>
          <a:p>
            <a:pPr marL="457200" lvl="1" indent="0">
              <a:buNone/>
            </a:pPr>
            <a:endParaRPr lang="en-US" dirty="0"/>
          </a:p>
          <a:p>
            <a:pPr marL="457200" lvl="1" indent="0">
              <a:buNone/>
            </a:pPr>
            <a:r>
              <a:rPr lang="en-US" dirty="0" smtClean="0"/>
              <a:t>Product Design Software</a:t>
            </a:r>
          </a:p>
          <a:p>
            <a:pPr marL="457200" lvl="1" indent="0">
              <a:buNone/>
            </a:pPr>
            <a:endParaRPr lang="en-US" dirty="0"/>
          </a:p>
          <a:p>
            <a:pPr marL="457200" lvl="1" indent="0">
              <a:buNone/>
            </a:pPr>
            <a:r>
              <a:rPr lang="en-US" dirty="0" smtClean="0"/>
              <a:t>Inventory Software</a:t>
            </a:r>
          </a:p>
          <a:p>
            <a:pPr marL="457200" lvl="1" indent="0">
              <a:buNone/>
            </a:pPr>
            <a:endParaRPr lang="en-US" dirty="0"/>
          </a:p>
          <a:p>
            <a:pPr marL="457200" lvl="1" indent="0">
              <a:buNone/>
            </a:pPr>
            <a:endParaRPr lang="en-US" dirty="0"/>
          </a:p>
        </p:txBody>
      </p:sp>
      <p:pic>
        <p:nvPicPr>
          <p:cNvPr id="6147" name="Picture 3" descr="D:\Users\DGreene\Desktop\c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51" y="2895600"/>
            <a:ext cx="3573404" cy="247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859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&amp; Development</a:t>
            </a:r>
            <a:endParaRPr lang="en-US" dirty="0"/>
          </a:p>
        </p:txBody>
      </p:sp>
      <p:sp>
        <p:nvSpPr>
          <p:cNvPr id="3" name="Content Placeholder 2"/>
          <p:cNvSpPr>
            <a:spLocks noGrp="1"/>
          </p:cNvSpPr>
          <p:nvPr>
            <p:ph idx="1"/>
          </p:nvPr>
        </p:nvSpPr>
        <p:spPr/>
        <p:txBody>
          <a:bodyPr/>
          <a:lstStyle/>
          <a:p>
            <a:r>
              <a:rPr lang="en-US" dirty="0" smtClean="0"/>
              <a:t>R.C. 5739.02(B)(42)(</a:t>
            </a:r>
            <a:r>
              <a:rPr lang="en-US" dirty="0" err="1" smtClean="0"/>
              <a:t>i</a:t>
            </a:r>
            <a:r>
              <a:rPr lang="en-US" dirty="0" smtClean="0"/>
              <a:t>)</a:t>
            </a:r>
          </a:p>
          <a:p>
            <a:pPr lvl="2"/>
            <a:endParaRPr lang="en-US" dirty="0" smtClean="0"/>
          </a:p>
          <a:p>
            <a:pPr lvl="2"/>
            <a:r>
              <a:rPr lang="en-US" dirty="0" smtClean="0"/>
              <a:t>Exempts purchases where the purpose is to use the “thing transferred” as </a:t>
            </a:r>
            <a:r>
              <a:rPr lang="en-US" b="1" dirty="0" smtClean="0"/>
              <a:t>qualified research and development equipment</a:t>
            </a:r>
          </a:p>
          <a:p>
            <a:pPr lvl="2"/>
            <a:endParaRPr lang="en-US" dirty="0"/>
          </a:p>
          <a:p>
            <a:pPr lvl="2"/>
            <a:r>
              <a:rPr lang="en-US" dirty="0" smtClean="0"/>
              <a:t>Not limited to manufacturers</a:t>
            </a:r>
            <a:endParaRPr lang="en-US" dirty="0"/>
          </a:p>
        </p:txBody>
      </p:sp>
      <p:pic>
        <p:nvPicPr>
          <p:cNvPr id="1026" name="Picture 2" descr="D:\Users\DGreene\Desktop\r&amp;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767659"/>
            <a:ext cx="5029200" cy="186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278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&amp; Development</a:t>
            </a:r>
          </a:p>
        </p:txBody>
      </p:sp>
      <p:sp>
        <p:nvSpPr>
          <p:cNvPr id="3" name="Content Placeholder 2"/>
          <p:cNvSpPr>
            <a:spLocks noGrp="1"/>
          </p:cNvSpPr>
          <p:nvPr>
            <p:ph idx="1"/>
          </p:nvPr>
        </p:nvSpPr>
        <p:spPr/>
        <p:txBody>
          <a:bodyPr/>
          <a:lstStyle/>
          <a:p>
            <a:r>
              <a:rPr lang="en-US" dirty="0" smtClean="0"/>
              <a:t>R.C. 5739.01(GG)</a:t>
            </a:r>
          </a:p>
          <a:p>
            <a:pPr lvl="1"/>
            <a:r>
              <a:rPr lang="en-US" dirty="0" smtClean="0"/>
              <a:t>Research and development</a:t>
            </a:r>
          </a:p>
          <a:p>
            <a:pPr marL="457200" lvl="1" indent="0">
              <a:buNone/>
            </a:pPr>
            <a:endParaRPr lang="en-US" dirty="0" smtClean="0"/>
          </a:p>
          <a:p>
            <a:pPr lvl="3"/>
            <a:r>
              <a:rPr lang="en-US" dirty="0" smtClean="0"/>
              <a:t>Designing, creating  new products, equipment or manufacturing processes</a:t>
            </a:r>
          </a:p>
          <a:p>
            <a:pPr lvl="3"/>
            <a:endParaRPr lang="en-US" dirty="0"/>
          </a:p>
          <a:p>
            <a:pPr lvl="3"/>
            <a:r>
              <a:rPr lang="en-US" dirty="0" smtClean="0"/>
              <a:t>Conducting scientific experiments to increase scientific knowledge that might reveal </a:t>
            </a:r>
            <a:r>
              <a:rPr lang="en-US" dirty="0"/>
              <a:t>n</a:t>
            </a:r>
            <a:r>
              <a:rPr lang="en-US" dirty="0" smtClean="0"/>
              <a:t>ew products, equipment or manufacturing processes</a:t>
            </a:r>
          </a:p>
          <a:p>
            <a:pPr lvl="3"/>
            <a:endParaRPr lang="en-US" dirty="0" smtClean="0"/>
          </a:p>
        </p:txBody>
      </p:sp>
      <p:pic>
        <p:nvPicPr>
          <p:cNvPr id="2050" name="Picture 2" descr="D:\Users\DGreene\Desktop\new produ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103822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7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Qualifies?</a:t>
            </a:r>
            <a:endParaRPr lang="en-US" dirty="0"/>
          </a:p>
        </p:txBody>
      </p:sp>
      <p:sp>
        <p:nvSpPr>
          <p:cNvPr id="3" name="Content Placeholder 2"/>
          <p:cNvSpPr>
            <a:spLocks noGrp="1"/>
          </p:cNvSpPr>
          <p:nvPr>
            <p:ph idx="1"/>
          </p:nvPr>
        </p:nvSpPr>
        <p:spPr/>
        <p:txBody>
          <a:bodyPr/>
          <a:lstStyle/>
          <a:p>
            <a:r>
              <a:rPr lang="en-US" dirty="0"/>
              <a:t>Refining is defined in the Revised Code as removing or separating a desirable product from raw or contaminated materials by distillation or physical, mechanical, or chemical processes.</a:t>
            </a:r>
          </a:p>
          <a:p>
            <a:endParaRPr lang="en-US" dirty="0" smtClean="0"/>
          </a:p>
          <a:p>
            <a:r>
              <a:rPr lang="en-US" dirty="0" smtClean="0"/>
              <a:t>Assembly </a:t>
            </a:r>
            <a:r>
              <a:rPr lang="en-US" dirty="0"/>
              <a:t>and assembling is defined in the Revised Code as attaching or fitting together parts to form a product, but do not include a packaging product.</a:t>
            </a:r>
          </a:p>
          <a:p>
            <a:pPr marL="0" indent="0">
              <a:buNone/>
            </a:pPr>
            <a:endParaRPr lang="en-US" dirty="0"/>
          </a:p>
        </p:txBody>
      </p:sp>
    </p:spTree>
    <p:extLst>
      <p:ext uri="{BB962C8B-B14F-4D97-AF65-F5344CB8AC3E}">
        <p14:creationId xmlns:p14="http://schemas.microsoft.com/office/powerpoint/2010/main" val="1790418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&amp; Development</a:t>
            </a:r>
          </a:p>
        </p:txBody>
      </p:sp>
      <p:sp>
        <p:nvSpPr>
          <p:cNvPr id="3" name="Content Placeholder 2"/>
          <p:cNvSpPr>
            <a:spLocks noGrp="1"/>
          </p:cNvSpPr>
          <p:nvPr>
            <p:ph idx="1"/>
          </p:nvPr>
        </p:nvSpPr>
        <p:spPr/>
        <p:txBody>
          <a:bodyPr/>
          <a:lstStyle/>
          <a:p>
            <a:r>
              <a:rPr lang="en-US" dirty="0" smtClean="0"/>
              <a:t>R.C. 5739.01(HH)</a:t>
            </a:r>
          </a:p>
          <a:p>
            <a:pPr lvl="1"/>
            <a:r>
              <a:rPr lang="en-US" dirty="0" smtClean="0"/>
              <a:t>Qualified Research and </a:t>
            </a:r>
            <a:r>
              <a:rPr lang="en-US" dirty="0"/>
              <a:t>D</a:t>
            </a:r>
            <a:r>
              <a:rPr lang="en-US" dirty="0" smtClean="0"/>
              <a:t>evelopment Equipment</a:t>
            </a:r>
          </a:p>
          <a:p>
            <a:pPr lvl="2"/>
            <a:endParaRPr lang="en-US" dirty="0" smtClean="0"/>
          </a:p>
          <a:p>
            <a:pPr lvl="2"/>
            <a:r>
              <a:rPr lang="en-US" dirty="0" smtClean="0"/>
              <a:t>Capitalized tangible personal property</a:t>
            </a:r>
          </a:p>
          <a:p>
            <a:pPr lvl="2"/>
            <a:endParaRPr lang="en-US" dirty="0" smtClean="0"/>
          </a:p>
          <a:p>
            <a:pPr lvl="2"/>
            <a:r>
              <a:rPr lang="en-US" dirty="0" smtClean="0"/>
              <a:t>Used to conduct research and development</a:t>
            </a:r>
            <a:endParaRPr lang="en-US" dirty="0"/>
          </a:p>
        </p:txBody>
      </p:sp>
    </p:spTree>
    <p:extLst>
      <p:ext uri="{BB962C8B-B14F-4D97-AF65-F5344CB8AC3E}">
        <p14:creationId xmlns:p14="http://schemas.microsoft.com/office/powerpoint/2010/main" val="20850412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t>
            </a:r>
            <a:r>
              <a:rPr lang="en-US" dirty="0"/>
              <a:t>&amp;</a:t>
            </a:r>
            <a:r>
              <a:rPr lang="en-US" dirty="0" smtClean="0"/>
              <a:t> Development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r>
              <a:rPr lang="en-US" sz="3600" u="sng" dirty="0" smtClean="0"/>
              <a:t>Testing</a:t>
            </a:r>
            <a:r>
              <a:rPr lang="en-US" dirty="0" smtClean="0"/>
              <a:t>				</a:t>
            </a:r>
            <a:r>
              <a:rPr lang="en-US" sz="3600" u="sng" dirty="0" smtClean="0"/>
              <a:t>R&amp;D</a:t>
            </a:r>
          </a:p>
          <a:p>
            <a:pPr marL="0" indent="0">
              <a:buNone/>
            </a:pPr>
            <a:r>
              <a:rPr lang="en-US" dirty="0" smtClean="0"/>
              <a:t>Limited to manufacturers		Not limited</a:t>
            </a:r>
          </a:p>
          <a:p>
            <a:pPr marL="0" indent="0">
              <a:buNone/>
            </a:pPr>
            <a:endParaRPr lang="en-US" dirty="0"/>
          </a:p>
          <a:p>
            <a:pPr marL="0" indent="0">
              <a:buNone/>
            </a:pPr>
            <a:r>
              <a:rPr lang="en-US" dirty="0" smtClean="0"/>
              <a:t>Tangible personal </a:t>
            </a:r>
            <a:r>
              <a:rPr lang="en-US" dirty="0"/>
              <a:t>p</a:t>
            </a:r>
            <a:r>
              <a:rPr lang="en-US" dirty="0" smtClean="0"/>
              <a:t>roperty	Capitalized items only</a:t>
            </a:r>
          </a:p>
          <a:p>
            <a:pPr marL="0" indent="0">
              <a:buNone/>
            </a:pPr>
            <a:endParaRPr lang="en-US" dirty="0"/>
          </a:p>
          <a:p>
            <a:pPr marL="0" indent="0">
              <a:buNone/>
            </a:pPr>
            <a:r>
              <a:rPr lang="en-US" dirty="0" smtClean="0"/>
              <a:t>Raw materials, in-process	New products or product, or completed		processes and</a:t>
            </a:r>
          </a:p>
          <a:p>
            <a:pPr marL="0" indent="0">
              <a:buNone/>
            </a:pPr>
            <a:r>
              <a:rPr lang="en-US" dirty="0"/>
              <a:t>p</a:t>
            </a:r>
            <a:r>
              <a:rPr lang="en-US" dirty="0" smtClean="0"/>
              <a:t>roduct				experiments</a:t>
            </a:r>
            <a:endParaRPr lang="en-US" dirty="0"/>
          </a:p>
        </p:txBody>
      </p:sp>
    </p:spTree>
    <p:extLst>
      <p:ext uri="{BB962C8B-B14F-4D97-AF65-F5344CB8AC3E}">
        <p14:creationId xmlns:p14="http://schemas.microsoft.com/office/powerpoint/2010/main" val="16297665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a:t>
            </a:r>
            <a:endParaRPr lang="en-US" dirty="0"/>
          </a:p>
        </p:txBody>
      </p:sp>
      <p:sp>
        <p:nvSpPr>
          <p:cNvPr id="3" name="Content Placeholder 2"/>
          <p:cNvSpPr>
            <a:spLocks noGrp="1"/>
          </p:cNvSpPr>
          <p:nvPr>
            <p:ph idx="1"/>
          </p:nvPr>
        </p:nvSpPr>
        <p:spPr/>
        <p:txBody>
          <a:bodyPr/>
          <a:lstStyle/>
          <a:p>
            <a:r>
              <a:rPr lang="en-US" i="1" dirty="0" smtClean="0"/>
              <a:t>Q3 Stamped Metal, Inc. v. </a:t>
            </a:r>
            <a:r>
              <a:rPr lang="en-US" i="1" dirty="0" err="1" smtClean="0"/>
              <a:t>Zaino</a:t>
            </a:r>
            <a:r>
              <a:rPr lang="en-US" dirty="0" smtClean="0"/>
              <a:t>, 92 Ohio St.3d 493 (2001)</a:t>
            </a:r>
          </a:p>
          <a:p>
            <a:pPr marL="457200" lvl="1" indent="0">
              <a:buNone/>
            </a:pPr>
            <a:r>
              <a:rPr lang="en-US" dirty="0" smtClean="0"/>
              <a:t>	“Otherwise necessary for the functioning of production machinery and equipment and the continuation of the manufacturing operation.”</a:t>
            </a:r>
          </a:p>
          <a:p>
            <a:pPr marL="457200" lvl="1" indent="0">
              <a:buNone/>
            </a:pPr>
            <a:r>
              <a:rPr lang="en-US" dirty="0" smtClean="0"/>
              <a:t>	</a:t>
            </a:r>
          </a:p>
          <a:p>
            <a:pPr marL="457200" lvl="1" indent="0">
              <a:buNone/>
            </a:pPr>
            <a:r>
              <a:rPr lang="en-US" dirty="0"/>
              <a:t>	</a:t>
            </a:r>
            <a:r>
              <a:rPr lang="en-US" dirty="0" smtClean="0"/>
              <a:t>	</a:t>
            </a:r>
            <a:r>
              <a:rPr lang="en-US" dirty="0"/>
              <a:t>	</a:t>
            </a:r>
            <a:r>
              <a:rPr lang="en-US" dirty="0" smtClean="0"/>
              <a:t>	</a:t>
            </a:r>
            <a:endParaRPr lang="en-US" dirty="0"/>
          </a:p>
        </p:txBody>
      </p:sp>
      <p:pic>
        <p:nvPicPr>
          <p:cNvPr id="2050" name="Picture 2" descr="D:\Users\DGreene\Desktop\forkl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2" y="4600074"/>
            <a:ext cx="3657873" cy="1876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572001"/>
            <a:ext cx="3886199"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41553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a:t>
            </a:r>
          </a:p>
        </p:txBody>
      </p:sp>
      <p:sp>
        <p:nvSpPr>
          <p:cNvPr id="3" name="Content Placeholder 2"/>
          <p:cNvSpPr>
            <a:spLocks noGrp="1"/>
          </p:cNvSpPr>
          <p:nvPr>
            <p:ph idx="1"/>
          </p:nvPr>
        </p:nvSpPr>
        <p:spPr/>
        <p:txBody>
          <a:bodyPr>
            <a:normAutofit lnSpcReduction="10000"/>
          </a:bodyPr>
          <a:lstStyle/>
          <a:p>
            <a:pPr marL="0" indent="0">
              <a:buNone/>
            </a:pPr>
            <a:r>
              <a:rPr lang="en-US" sz="3200" dirty="0" smtClean="0"/>
              <a:t>        R.C. 5739.031</a:t>
            </a:r>
          </a:p>
          <a:p>
            <a:pPr marL="0" indent="0">
              <a:buNone/>
            </a:pPr>
            <a:r>
              <a:rPr lang="en-US" dirty="0"/>
              <a:t>	</a:t>
            </a:r>
            <a:endParaRPr lang="en-US" dirty="0" smtClean="0"/>
          </a:p>
          <a:p>
            <a:pPr marL="0" indent="0">
              <a:buNone/>
            </a:pPr>
            <a:r>
              <a:rPr lang="en-US" dirty="0"/>
              <a:t>	</a:t>
            </a:r>
            <a:endParaRPr lang="en-US" dirty="0" smtClean="0"/>
          </a:p>
          <a:p>
            <a:pPr marL="0" indent="0">
              <a:buNone/>
            </a:pPr>
            <a:r>
              <a:rPr lang="en-US" dirty="0"/>
              <a:t>	</a:t>
            </a:r>
            <a:r>
              <a:rPr lang="en-US" dirty="0" smtClean="0"/>
              <a:t>Direct Payment Authority</a:t>
            </a:r>
          </a:p>
          <a:p>
            <a:pPr marL="0" indent="0">
              <a:buNone/>
            </a:pPr>
            <a:endParaRPr lang="en-US" dirty="0" smtClean="0"/>
          </a:p>
          <a:p>
            <a:pPr marL="0" indent="0">
              <a:buNone/>
            </a:pPr>
            <a:endParaRPr lang="en-US" dirty="0"/>
          </a:p>
          <a:p>
            <a:pPr marL="0" indent="0">
              <a:buNone/>
            </a:pPr>
            <a:r>
              <a:rPr lang="en-US" dirty="0" smtClean="0"/>
              <a:t>	Procedural Agreements Review</a:t>
            </a:r>
          </a:p>
          <a:p>
            <a:pPr marL="0" indent="0">
              <a:buNone/>
            </a:pPr>
            <a:endParaRPr lang="en-US" dirty="0" smtClean="0"/>
          </a:p>
          <a:p>
            <a:pPr marL="0" indent="0">
              <a:buNone/>
            </a:pPr>
            <a:r>
              <a:rPr lang="en-US" dirty="0"/>
              <a:t>	</a:t>
            </a:r>
            <a:r>
              <a:rPr lang="en-US" dirty="0" smtClean="0"/>
              <a:t>	</a:t>
            </a:r>
            <a:r>
              <a:rPr lang="en-US" dirty="0"/>
              <a:t>		</a:t>
            </a:r>
          </a:p>
        </p:txBody>
      </p:sp>
      <p:pic>
        <p:nvPicPr>
          <p:cNvPr id="1026" name="Picture 2" descr="D:\Users\DGreene\Desktop\ta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143000"/>
            <a:ext cx="2662036" cy="204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9073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Information</a:t>
            </a:r>
            <a:endParaRPr lang="en-US" dirty="0"/>
          </a:p>
        </p:txBody>
      </p:sp>
      <p:sp>
        <p:nvSpPr>
          <p:cNvPr id="3" name="Content Placeholder 2"/>
          <p:cNvSpPr>
            <a:spLocks noGrp="1"/>
          </p:cNvSpPr>
          <p:nvPr>
            <p:ph idx="1"/>
          </p:nvPr>
        </p:nvSpPr>
        <p:spPr/>
        <p:txBody>
          <a:bodyPr/>
          <a:lstStyle/>
          <a:p>
            <a:pPr marL="0" indent="0" algn="ctr">
              <a:buNone/>
            </a:pPr>
            <a:r>
              <a:rPr lang="en-US" b="1" dirty="0" smtClean="0"/>
              <a:t>James Costigan</a:t>
            </a:r>
          </a:p>
          <a:p>
            <a:pPr marL="0" indent="0" algn="ctr">
              <a:buNone/>
            </a:pPr>
            <a:r>
              <a:rPr lang="en-US" dirty="0" smtClean="0"/>
              <a:t>(614) 466-8099</a:t>
            </a:r>
          </a:p>
          <a:p>
            <a:pPr marL="0" indent="0" algn="ctr">
              <a:buNone/>
            </a:pPr>
            <a:r>
              <a:rPr lang="en-US" dirty="0" smtClean="0"/>
              <a:t>James.Costigan@tax.state.oh.us</a:t>
            </a:r>
          </a:p>
          <a:p>
            <a:pPr marL="0" indent="0" algn="ctr">
              <a:buNone/>
            </a:pPr>
            <a:endParaRPr lang="en-US" dirty="0"/>
          </a:p>
          <a:p>
            <a:pPr marL="0" indent="0" algn="ctr">
              <a:buNone/>
            </a:pPr>
            <a:r>
              <a:rPr lang="en-US" b="1" dirty="0" smtClean="0"/>
              <a:t>Dara Greene</a:t>
            </a:r>
          </a:p>
          <a:p>
            <a:pPr marL="0" indent="0" algn="ctr">
              <a:buNone/>
            </a:pPr>
            <a:r>
              <a:rPr lang="en-US" dirty="0" smtClean="0"/>
              <a:t>(614)466-6750</a:t>
            </a:r>
          </a:p>
          <a:p>
            <a:pPr marL="0" indent="0" algn="ctr">
              <a:buNone/>
            </a:pPr>
            <a:r>
              <a:rPr lang="en-US" dirty="0" smtClean="0"/>
              <a:t>Dara.Greene@tax.state.oh.us</a:t>
            </a:r>
          </a:p>
        </p:txBody>
      </p:sp>
    </p:spTree>
    <p:extLst>
      <p:ext uri="{BB962C8B-B14F-4D97-AF65-F5344CB8AC3E}">
        <p14:creationId xmlns:p14="http://schemas.microsoft.com/office/powerpoint/2010/main" val="2557731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Qualifies?</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smtClean="0"/>
              <a:t>A </a:t>
            </a:r>
            <a:r>
              <a:rPr lang="en-US" dirty="0"/>
              <a:t>manufacturer must be changing the state or form of a material in order to sell it</a:t>
            </a:r>
          </a:p>
          <a:p>
            <a:endParaRPr lang="en-US" dirty="0" smtClean="0"/>
          </a:p>
          <a:p>
            <a:endParaRPr lang="en-US" dirty="0"/>
          </a:p>
          <a:p>
            <a:r>
              <a:rPr lang="en-US" dirty="0"/>
              <a:t>Completing repairs of TPP owned by another party does not qualify</a:t>
            </a:r>
          </a:p>
          <a:p>
            <a:pPr marL="0" indent="0">
              <a:buNone/>
            </a:pPr>
            <a:endParaRPr lang="en-US" dirty="0"/>
          </a:p>
        </p:txBody>
      </p:sp>
    </p:spTree>
    <p:extLst>
      <p:ext uri="{BB962C8B-B14F-4D97-AF65-F5344CB8AC3E}">
        <p14:creationId xmlns:p14="http://schemas.microsoft.com/office/powerpoint/2010/main" val="4203412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Qualifies?</a:t>
            </a:r>
            <a:endParaRPr lang="en-US" dirty="0"/>
          </a:p>
        </p:txBody>
      </p:sp>
      <p:sp>
        <p:nvSpPr>
          <p:cNvPr id="3" name="Content Placeholder 2"/>
          <p:cNvSpPr>
            <a:spLocks noGrp="1"/>
          </p:cNvSpPr>
          <p:nvPr>
            <p:ph idx="1"/>
          </p:nvPr>
        </p:nvSpPr>
        <p:spPr/>
        <p:txBody>
          <a:bodyPr/>
          <a:lstStyle/>
          <a:p>
            <a:r>
              <a:rPr lang="en-US" dirty="0"/>
              <a:t>Per Ohio Administrative Code 5703-9-14 (F)(1), a taxpayer that operates as both a manufacturer and a contractor must elect to be treated as one or the other on the purchase of raw materials</a:t>
            </a:r>
          </a:p>
          <a:p>
            <a:endParaRPr lang="en-US" dirty="0" smtClean="0"/>
          </a:p>
          <a:p>
            <a:r>
              <a:rPr lang="en-US" dirty="0" smtClean="0"/>
              <a:t>Example</a:t>
            </a:r>
            <a:r>
              <a:rPr lang="en-US" dirty="0"/>
              <a:t>: Window manufacturer that also completes installation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4518171"/>
            <a:ext cx="2743200" cy="1577829"/>
          </a:xfrm>
          <a:prstGeom prst="rect">
            <a:avLst/>
          </a:prstGeom>
        </p:spPr>
      </p:pic>
    </p:spTree>
    <p:extLst>
      <p:ext uri="{BB962C8B-B14F-4D97-AF65-F5344CB8AC3E}">
        <p14:creationId xmlns:p14="http://schemas.microsoft.com/office/powerpoint/2010/main" val="2159261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Purchasing Qualifying Items Exempt</a:t>
            </a:r>
            <a:endParaRPr lang="en-US" dirty="0"/>
          </a:p>
        </p:txBody>
      </p:sp>
      <p:sp>
        <p:nvSpPr>
          <p:cNvPr id="3" name="Content Placeholder 2"/>
          <p:cNvSpPr>
            <a:spLocks noGrp="1"/>
          </p:cNvSpPr>
          <p:nvPr>
            <p:ph idx="1"/>
          </p:nvPr>
        </p:nvSpPr>
        <p:spPr/>
        <p:txBody>
          <a:bodyPr/>
          <a:lstStyle/>
          <a:p>
            <a:pPr marL="342900" lvl="2" indent="-342900"/>
            <a:r>
              <a:rPr lang="en-US" sz="2800" dirty="0"/>
              <a:t>Provide vendor an exemption certificate for items qualifying for the exemption</a:t>
            </a:r>
          </a:p>
          <a:p>
            <a:endParaRPr lang="en-US" dirty="0" smtClean="0"/>
          </a:p>
          <a:p>
            <a:endParaRPr lang="en-US" dirty="0" smtClean="0"/>
          </a:p>
          <a:p>
            <a:r>
              <a:rPr lang="en-US" dirty="0"/>
              <a:t>The reason for exemption would be “Use in manufacturing”</a:t>
            </a:r>
          </a:p>
          <a:p>
            <a:endParaRPr lang="en-US" dirty="0" smtClean="0"/>
          </a:p>
          <a:p>
            <a:endParaRPr lang="en-US" dirty="0"/>
          </a:p>
        </p:txBody>
      </p:sp>
    </p:spTree>
    <p:extLst>
      <p:ext uri="{BB962C8B-B14F-4D97-AF65-F5344CB8AC3E}">
        <p14:creationId xmlns:p14="http://schemas.microsoft.com/office/powerpoint/2010/main" val="1250850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VTA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OVTA_Template</Template>
  <TotalTime>1982</TotalTime>
  <Words>2213</Words>
  <Application>Microsoft Office PowerPoint</Application>
  <PresentationFormat>On-screen Show (4:3)</PresentationFormat>
  <Paragraphs>386</Paragraphs>
  <Slides>64</Slides>
  <Notes>23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OVTA_Template</vt:lpstr>
      <vt:lpstr>Understanding the Manufacturing Sales Tax Exemption</vt:lpstr>
      <vt:lpstr>Agenda</vt:lpstr>
      <vt:lpstr>PowerPoint Presentation</vt:lpstr>
      <vt:lpstr>What is the Manufacturing Exemption?</vt:lpstr>
      <vt:lpstr>Who Qualifies?</vt:lpstr>
      <vt:lpstr>Who Qualifies?</vt:lpstr>
      <vt:lpstr>Who Qualifies?</vt:lpstr>
      <vt:lpstr>Who Qualifies?</vt:lpstr>
      <vt:lpstr>Purchasing Qualifying Items Exempt</vt:lpstr>
      <vt:lpstr>PowerPoint Presentation</vt:lpstr>
      <vt:lpstr>Purchasing Qualifying Items Exempt</vt:lpstr>
      <vt:lpstr>PowerPoint Presentation</vt:lpstr>
      <vt:lpstr>Manufacturing Operation</vt:lpstr>
      <vt:lpstr>Beginning of the Manufacturing Operation</vt:lpstr>
      <vt:lpstr>Beginning of the Manufacturing Process</vt:lpstr>
      <vt:lpstr>End of the Manufacturing Operation</vt:lpstr>
      <vt:lpstr>End of the Manufacturing Operation</vt:lpstr>
      <vt:lpstr>End of the Manufacturing Operation</vt:lpstr>
      <vt:lpstr>Manufacturing Operation - Summary</vt:lpstr>
      <vt:lpstr>PowerPoint Presentation</vt:lpstr>
      <vt:lpstr>Items that Qualify for Exemption</vt:lpstr>
      <vt:lpstr>Items that Qualify for Exemption</vt:lpstr>
      <vt:lpstr>Items that Qualify for Exemption</vt:lpstr>
      <vt:lpstr>Items that Qualify for Exemption – Consumables Example</vt:lpstr>
      <vt:lpstr>Items that Qualify for Exemption – Consumables Example</vt:lpstr>
      <vt:lpstr>Items that Qualify for Exemption – Consumables Example</vt:lpstr>
      <vt:lpstr>Items that Qualify for Exemption</vt:lpstr>
      <vt:lpstr>Items that Qualify for Exemption – Control and Support Example</vt:lpstr>
      <vt:lpstr>Items that Qualify for Exemption – Control and Support Example</vt:lpstr>
      <vt:lpstr>Items that Qualify for Exemption – Control and Support Example</vt:lpstr>
      <vt:lpstr>Items that Qualify for Exemption</vt:lpstr>
      <vt:lpstr>Items that Qualify for Exemption</vt:lpstr>
      <vt:lpstr>Items that Qualify for Exemption</vt:lpstr>
      <vt:lpstr>Items that Qualify for Exemption</vt:lpstr>
      <vt:lpstr>PowerPoint Presentation</vt:lpstr>
      <vt:lpstr>Items that Do NOT Qualify for Exemption</vt:lpstr>
      <vt:lpstr>Items that Do NOT Qualify for Exemption</vt:lpstr>
      <vt:lpstr>Items that Do NOT Qualify for Exemption</vt:lpstr>
      <vt:lpstr>Items that Do NOT Qualify for Exemption</vt:lpstr>
      <vt:lpstr>Items that Do NOT Qualify for Exemption</vt:lpstr>
      <vt:lpstr>Percentages of Taxability</vt:lpstr>
      <vt:lpstr>Percentages of Taxability</vt:lpstr>
      <vt:lpstr>Percentages of Taxability</vt:lpstr>
      <vt:lpstr>Percentages of Taxability</vt:lpstr>
      <vt:lpstr>Percentages of Taxability</vt:lpstr>
      <vt:lpstr>Percentages of Taxability</vt:lpstr>
      <vt:lpstr>Services &amp; Software</vt:lpstr>
      <vt:lpstr>Employment Services</vt:lpstr>
      <vt:lpstr>Employment Services</vt:lpstr>
      <vt:lpstr>Employment Services</vt:lpstr>
      <vt:lpstr>Employment Services</vt:lpstr>
      <vt:lpstr>Building Maintenance &amp; Janitorial</vt:lpstr>
      <vt:lpstr>Building Maintenance &amp; Janitorial</vt:lpstr>
      <vt:lpstr>Building Maintenance &amp; Janitorial</vt:lpstr>
      <vt:lpstr>Building Maintenance &amp; Janitorial</vt:lpstr>
      <vt:lpstr>Computer Services &amp; Software</vt:lpstr>
      <vt:lpstr>Computer Services &amp; Software</vt:lpstr>
      <vt:lpstr>Research &amp; Development</vt:lpstr>
      <vt:lpstr>Research &amp; Development</vt:lpstr>
      <vt:lpstr>Research &amp; Development</vt:lpstr>
      <vt:lpstr>Research &amp; Development</vt:lpstr>
      <vt:lpstr>Miscellaneous</vt:lpstr>
      <vt:lpstr>Miscellaneous</vt:lpstr>
      <vt:lpstr>Contact Information</vt:lpstr>
    </vt:vector>
  </TitlesOfParts>
  <Company>Department of Taxation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R. Costigan</dc:creator>
  <cp:lastModifiedBy>Christopher Eberts</cp:lastModifiedBy>
  <cp:revision>65</cp:revision>
  <cp:lastPrinted>2015-09-01T13:37:34Z</cp:lastPrinted>
  <dcterms:created xsi:type="dcterms:W3CDTF">2015-08-17T12:22:25Z</dcterms:created>
  <dcterms:modified xsi:type="dcterms:W3CDTF">2015-09-11T17:30:28Z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1063358186</vt:i4>
  </property>
  <property fmtid="{D5CDD505-2E9C-101B-9397-08002B2CF9AE}" pid="3" name="_NewReviewCycle">
    <vt:lpwstr/>
  </property>
  <property fmtid="{D5CDD505-2E9C-101B-9397-08002B2CF9AE}" pid="4" name="_EmailSubject">
    <vt:lpwstr>OVTA Manufacturing PowerPoint</vt:lpwstr>
  </property>
  <property fmtid="{D5CDD505-2E9C-101B-9397-08002B2CF9AE}" pid="5" name="_AuthorEmail">
    <vt:lpwstr>James.Costigan@tax.state.oh.us</vt:lpwstr>
  </property>
  <property fmtid="{D5CDD505-2E9C-101B-9397-08002B2CF9AE}" pid="6" name="_AuthorEmailDisplayName">
    <vt:lpwstr>Costigan, James</vt:lpwstr>
  </property>
  <property fmtid="{D5CDD505-2E9C-101B-9397-08002B2CF9AE}" pid="7" name="_PreviousAdHocReviewCycleID">
    <vt:i4>-331806990</vt:i4>
  </property>
</Properties>
</file>